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88" r:id="rId13"/>
    <p:sldId id="266" r:id="rId14"/>
    <p:sldId id="268" r:id="rId15"/>
    <p:sldId id="269" r:id="rId16"/>
    <p:sldId id="270" r:id="rId17"/>
    <p:sldId id="295" r:id="rId18"/>
    <p:sldId id="287" r:id="rId19"/>
    <p:sldId id="272" r:id="rId20"/>
    <p:sldId id="273" r:id="rId21"/>
    <p:sldId id="289" r:id="rId22"/>
    <p:sldId id="285" r:id="rId23"/>
    <p:sldId id="290" r:id="rId24"/>
    <p:sldId id="291" r:id="rId25"/>
    <p:sldId id="292" r:id="rId26"/>
    <p:sldId id="293" r:id="rId27"/>
    <p:sldId id="294" r:id="rId28"/>
    <p:sldId id="275" r:id="rId29"/>
    <p:sldId id="284" r:id="rId30"/>
    <p:sldId id="286" r:id="rId31"/>
    <p:sldId id="276" r:id="rId32"/>
    <p:sldId id="277" r:id="rId33"/>
    <p:sldId id="296" r:id="rId34"/>
    <p:sldId id="278" r:id="rId35"/>
    <p:sldId id="279" r:id="rId36"/>
    <p:sldId id="280" r:id="rId37"/>
    <p:sldId id="281" r:id="rId38"/>
    <p:sldId id="282" r:id="rId39"/>
    <p:sldId id="283" r:id="rId40"/>
  </p:sldIdLst>
  <p:sldSz cx="18288000" cy="10287000"/>
  <p:notesSz cx="6858000" cy="9144000"/>
  <p:embeddedFontLst>
    <p:embeddedFont>
      <p:font typeface="LINE Seed Sans KR Bold" panose="020B0604020202020204" charset="-128"/>
      <p:bold r:id="rId42"/>
    </p:embeddedFont>
    <p:embeddedFont>
      <p:font typeface="LINE Seed Sans KR Regular" panose="020B0604020202020204" charset="-128"/>
      <p:regular r:id="rId43"/>
    </p:embeddedFont>
    <p:embeddedFont>
      <p:font typeface="맑은 고딕" panose="020B0503020000020004" pitchFamily="34" charset="-127"/>
      <p:regular r:id="rId44"/>
      <p:bold r:id="rId45"/>
    </p:embeddedFont>
    <p:embeddedFont>
      <p:font typeface="Pretendard Regular" panose="020B0604020202020204" charset="-127"/>
      <p:regular r:id="rId46"/>
    </p:embeddedFont>
    <p:embeddedFont>
      <p:font typeface="Pretendard SemiBold" panose="020B0604020202020204" charset="-127"/>
      <p:bold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DE8025-B365-4999-B297-8F67F293B161}" v="40" dt="2025-06-27T02:35:46.9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1716" y="5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DEA0FA-3654-489A-8DD6-A4F7696E8C32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AE1CC-1FC9-41EC-A693-C1E6601E45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479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AE1CC-1FC9-41EC-A693-C1E6601E454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843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12" Type="http://schemas.openxmlformats.org/officeDocument/2006/relationships/image" Target="../media/image48.svg"/><Relationship Id="rId2" Type="http://schemas.openxmlformats.org/officeDocument/2006/relationships/image" Target="../media/image1.png"/><Relationship Id="rId16" Type="http://schemas.openxmlformats.org/officeDocument/2006/relationships/image" Target="../media/image5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svg"/><Relationship Id="rId4" Type="http://schemas.openxmlformats.org/officeDocument/2006/relationships/image" Target="../media/image8.png"/><Relationship Id="rId9" Type="http://schemas.openxmlformats.org/officeDocument/2006/relationships/image" Target="../media/image45.png"/><Relationship Id="rId14" Type="http://schemas.openxmlformats.org/officeDocument/2006/relationships/image" Target="../media/image50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53.png"/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12" Type="http://schemas.openxmlformats.org/officeDocument/2006/relationships/image" Target="../media/image52.svg"/><Relationship Id="rId2" Type="http://schemas.openxmlformats.org/officeDocument/2006/relationships/image" Target="../media/image1.png"/><Relationship Id="rId16" Type="http://schemas.openxmlformats.org/officeDocument/2006/relationships/image" Target="../media/image5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11" Type="http://schemas.openxmlformats.org/officeDocument/2006/relationships/image" Target="../media/image51.png"/><Relationship Id="rId5" Type="http://schemas.openxmlformats.org/officeDocument/2006/relationships/image" Target="../media/image43.png"/><Relationship Id="rId15" Type="http://schemas.openxmlformats.org/officeDocument/2006/relationships/image" Target="../media/image55.png"/><Relationship Id="rId10" Type="http://schemas.openxmlformats.org/officeDocument/2006/relationships/image" Target="../media/image50.svg"/><Relationship Id="rId4" Type="http://schemas.openxmlformats.org/officeDocument/2006/relationships/image" Target="../media/image8.png"/><Relationship Id="rId9" Type="http://schemas.openxmlformats.org/officeDocument/2006/relationships/image" Target="../media/image49.png"/><Relationship Id="rId14" Type="http://schemas.openxmlformats.org/officeDocument/2006/relationships/image" Target="../media/image54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.png"/><Relationship Id="rId7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7112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-520700"/>
            <a:ext cx="16954500" cy="2057400"/>
          </a:xfrm>
          <a:prstGeom prst="rect">
            <a:avLst/>
          </a:prstGeom>
          <a:effectLst>
            <a:outerShdw blurRad="158453" dist="79222" dir="5400000">
              <a:srgbClr val="A7A7A7">
                <a:alpha val="7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300" y="8509000"/>
            <a:ext cx="16294100" cy="723900"/>
          </a:xfrm>
          <a:prstGeom prst="rect">
            <a:avLst/>
          </a:prstGeom>
          <a:effectLst>
            <a:outerShdw blurRad="32732" dist="55781" dir="5400000">
              <a:srgbClr val="A7A7A7">
                <a:alpha val="70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4673600" y="8686800"/>
            <a:ext cx="89408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LINE Seed Sans KR Regular"/>
              </a:rPr>
              <a:t>안준호</a:t>
            </a:r>
            <a:r>
              <a:rPr lang="en-US" sz="2100" b="0" i="0" u="none" strike="noStrike">
                <a:solidFill>
                  <a:srgbClr val="FFFFFF"/>
                </a:solidFill>
                <a:latin typeface="LINE Seed Sans KR Regular"/>
              </a:rPr>
              <a:t>[</a:t>
            </a:r>
            <a:r>
              <a:rPr lang="ko-KR" sz="2100" b="0" i="0" u="none" strike="noStrike">
                <a:solidFill>
                  <a:srgbClr val="FFFFFF"/>
                </a:solidFill>
                <a:ea typeface="LINE Seed Sans KR Regular"/>
              </a:rPr>
              <a:t>팀장</a:t>
            </a:r>
            <a:r>
              <a:rPr lang="en-US" sz="2100" b="0" i="0" u="none" strike="noStrike">
                <a:solidFill>
                  <a:srgbClr val="FFFFFF"/>
                </a:solidFill>
                <a:latin typeface="LINE Seed Sans KR Regular"/>
              </a:rPr>
              <a:t>]     /       </a:t>
            </a:r>
            <a:r>
              <a:rPr lang="ko-KR" sz="2100" b="0" i="0" u="none" strike="noStrike">
                <a:solidFill>
                  <a:srgbClr val="FFFFFF"/>
                </a:solidFill>
                <a:ea typeface="LINE Seed Sans KR Regular"/>
              </a:rPr>
              <a:t>이정인</a:t>
            </a:r>
            <a:r>
              <a:rPr lang="en-US" sz="2100" b="0" i="0" u="none" strike="noStrike">
                <a:solidFill>
                  <a:srgbClr val="FFFFFF"/>
                </a:solidFill>
                <a:latin typeface="LINE Seed Sans KR Regular"/>
              </a:rPr>
              <a:t>      /      </a:t>
            </a:r>
            <a:r>
              <a:rPr lang="ko-KR" sz="2100" b="0" i="0" u="none" strike="noStrike">
                <a:solidFill>
                  <a:srgbClr val="FFFFFF"/>
                </a:solidFill>
                <a:ea typeface="LINE Seed Sans KR Regular"/>
              </a:rPr>
              <a:t>양재원</a:t>
            </a:r>
            <a:r>
              <a:rPr lang="en-US" sz="2100" b="0" i="0" u="none" strike="noStrike">
                <a:solidFill>
                  <a:srgbClr val="FFFFFF"/>
                </a:solidFill>
                <a:latin typeface="LINE Seed Sans KR Regular"/>
              </a:rPr>
              <a:t>       /       </a:t>
            </a:r>
            <a:r>
              <a:rPr lang="ko-KR" sz="2100" b="0" i="0" u="none" strike="noStrike">
                <a:solidFill>
                  <a:srgbClr val="FFFFFF"/>
                </a:solidFill>
                <a:ea typeface="LINE Seed Sans KR Regular"/>
              </a:rPr>
              <a:t>김승효</a:t>
            </a:r>
            <a:r>
              <a:rPr lang="en-US" sz="2100" b="0" i="0" u="none" strike="noStrike">
                <a:solidFill>
                  <a:srgbClr val="FFFFFF"/>
                </a:solidFill>
                <a:latin typeface="LINE Seed Sans KR Regular"/>
              </a:rPr>
              <a:t>      /      </a:t>
            </a:r>
            <a:r>
              <a:rPr lang="ko-KR" sz="2100" b="0" i="0" u="none" strike="noStrike">
                <a:solidFill>
                  <a:srgbClr val="FFFFFF"/>
                </a:solidFill>
                <a:ea typeface="LINE Seed Sans KR Regular"/>
              </a:rPr>
              <a:t>최승호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08400" y="6959600"/>
            <a:ext cx="10871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LINE Seed Sans KR Regular"/>
              </a:rPr>
              <a:t>고속버스</a:t>
            </a:r>
            <a:r>
              <a:rPr lang="en-US" sz="26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LINE Seed Sans KR Regular"/>
              </a:rPr>
              <a:t>예매</a:t>
            </a:r>
            <a:r>
              <a:rPr lang="en-US" sz="26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LINE Seed Sans KR Regular"/>
              </a:rPr>
              <a:t>서비스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427200" y="4330700"/>
            <a:ext cx="13081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9000" b="0" i="0" u="none" strike="noStrike">
                <a:solidFill>
                  <a:srgbClr val="0068F2"/>
                </a:solidFill>
                <a:latin typeface="LINE Seed Sans KR Regular"/>
              </a:rPr>
              <a:t>]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695700" y="4318000"/>
            <a:ext cx="108966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9000" b="0" i="0" u="none" strike="noStrike" spc="600">
                <a:solidFill>
                  <a:srgbClr val="000000"/>
                </a:solidFill>
                <a:latin typeface="LINE Seed Sans KR Bold"/>
              </a:rPr>
              <a:t>KOBUS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52700" y="4330700"/>
            <a:ext cx="13081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9000" b="0" i="0" u="none" strike="noStrike">
                <a:solidFill>
                  <a:srgbClr val="0068F2"/>
                </a:solidFill>
                <a:latin typeface="LINE Seed Sans KR Regular"/>
              </a:rPr>
              <a:t>[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52900" y="2755900"/>
            <a:ext cx="99822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9000" b="0" i="0" u="none" strike="noStrike" spc="600">
                <a:solidFill>
                  <a:srgbClr val="C6C6C6"/>
                </a:solidFill>
                <a:latin typeface="LINE Seed Sans KR Bold"/>
              </a:rPr>
              <a:t>JSP </a:t>
            </a:r>
            <a:r>
              <a:rPr lang="ko-KR" sz="9000" b="0" i="0" u="none" strike="noStrike" spc="600">
                <a:solidFill>
                  <a:srgbClr val="C6C6C6"/>
                </a:solidFill>
                <a:ea typeface="LINE Seed Sans KR Bold"/>
              </a:rPr>
              <a:t>프로젝트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7100" y="584200"/>
            <a:ext cx="164211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2300" b="0" i="0" u="none" strike="noStrike" spc="1200">
                <a:solidFill>
                  <a:srgbClr val="FFFFFF"/>
                </a:solidFill>
                <a:latin typeface="LINE Seed Sans KR Regular"/>
              </a:rPr>
              <a:t>1</a:t>
            </a:r>
            <a:r>
              <a:rPr lang="ko-KR" sz="2300" b="0" i="0" u="none" strike="noStrike" spc="1200">
                <a:solidFill>
                  <a:srgbClr val="FFFFFF"/>
                </a:solidFill>
                <a:ea typeface="LINE Seed Sans KR Regular"/>
              </a:rPr>
              <a:t>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7112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-990600"/>
            <a:ext cx="16954500" cy="9258300"/>
          </a:xfrm>
          <a:prstGeom prst="rect">
            <a:avLst/>
          </a:prstGeom>
          <a:effectLst>
            <a:outerShdw blurRad="746870" dist="142427" dir="5400000">
              <a:srgbClr val="A7A7A7">
                <a:alpha val="60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3378200" y="3162300"/>
            <a:ext cx="115316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9000" b="0" i="0" u="none" strike="noStrike" spc="600" dirty="0">
                <a:solidFill>
                  <a:srgbClr val="FFFFFF"/>
                </a:solidFill>
                <a:latin typeface="LINE Seed Sans KR Bold"/>
              </a:rPr>
              <a:t>KOBUS DB </a:t>
            </a:r>
            <a:r>
              <a:rPr lang="ko-KR" sz="9000" b="0" i="0" u="none" strike="noStrike" spc="600" dirty="0">
                <a:solidFill>
                  <a:srgbClr val="FFFFFF"/>
                </a:solidFill>
                <a:ea typeface="LINE Seed Sans KR Bold"/>
              </a:rPr>
              <a:t>설명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26400" y="1003300"/>
            <a:ext cx="2235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7200" b="0" i="0" u="none" strike="noStrike" spc="500">
                <a:solidFill>
                  <a:srgbClr val="A2CAFF">
                    <a:alpha val="34902"/>
                  </a:srgbClr>
                </a:solidFill>
                <a:latin typeface="LINE Seed Sans KR Bold"/>
              </a:rPr>
              <a:t>02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7112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-711200"/>
            <a:ext cx="16954500" cy="2844800"/>
          </a:xfrm>
          <a:prstGeom prst="rect">
            <a:avLst/>
          </a:prstGeom>
          <a:effectLst>
            <a:outerShdw blurRad="302921" dist="109538" dir="5400000">
              <a:srgbClr val="A7A7A7">
                <a:alpha val="70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2425700" y="495300"/>
            <a:ext cx="134366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400" b="0" i="0" u="none" strike="noStrike" spc="400" dirty="0">
                <a:solidFill>
                  <a:srgbClr val="FFFFFF"/>
                </a:solidFill>
                <a:ea typeface="LINE Seed Sans KR Bold"/>
              </a:rPr>
              <a:t>전체 </a:t>
            </a:r>
            <a:r>
              <a:rPr lang="en-US" altLang="ko-KR" sz="6400" b="0" i="0" u="none" strike="noStrike" spc="400" dirty="0">
                <a:solidFill>
                  <a:srgbClr val="FFFFFF"/>
                </a:solidFill>
                <a:latin typeface="LINE Seed Sans KR Bold" panose="020B0600000101010101" charset="-127"/>
                <a:ea typeface="LINE Seed Sans KR Bold" panose="020B0600000101010101" charset="-127"/>
                <a:cs typeface="LINE Seed Sans KR Bold" panose="020B0600000101010101" charset="-127"/>
              </a:rPr>
              <a:t>DB</a:t>
            </a:r>
            <a:r>
              <a:rPr lang="en-US" altLang="ko-KR" sz="6400" b="0" i="0" u="none" strike="noStrike" spc="400" dirty="0">
                <a:solidFill>
                  <a:srgbClr val="FFFFFF"/>
                </a:solidFill>
                <a:ea typeface="LINE Seed Sans KR Bold"/>
              </a:rPr>
              <a:t> </a:t>
            </a:r>
            <a:r>
              <a:rPr lang="ko-KR" altLang="en-US" sz="6400" b="0" i="0" u="none" strike="noStrike" spc="400" dirty="0">
                <a:solidFill>
                  <a:srgbClr val="FFFFFF"/>
                </a:solidFill>
                <a:ea typeface="LINE Seed Sans KR Bold"/>
              </a:rPr>
              <a:t>구조도</a:t>
            </a:r>
            <a:endParaRPr lang="en-US" sz="6400" b="0" i="0" u="none" strike="noStrike" spc="400" dirty="0">
              <a:solidFill>
                <a:srgbClr val="FFFFFF"/>
              </a:solidFill>
              <a:latin typeface="LINE Seed Sans K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16000" y="292100"/>
            <a:ext cx="1206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1800" b="0" i="0" u="none" strike="noStrike" spc="200">
                <a:solidFill>
                  <a:srgbClr val="95C3FF"/>
                </a:solidFill>
                <a:latin typeface="LINE Seed Sans KR Bold"/>
              </a:rPr>
              <a:t>NO.04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B435DAE-68E2-467E-947C-9E78E6505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1629" y="2324100"/>
            <a:ext cx="12484742" cy="703616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6096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-711200"/>
            <a:ext cx="16954500" cy="2844800"/>
          </a:xfrm>
          <a:prstGeom prst="rect">
            <a:avLst/>
          </a:prstGeom>
          <a:effectLst>
            <a:outerShdw blurRad="302921" dist="109538" dir="5400000">
              <a:srgbClr val="A7A7A7">
                <a:alpha val="70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2425700" y="495300"/>
            <a:ext cx="134366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400" b="0" i="0" u="none" strike="noStrike" spc="400">
                <a:solidFill>
                  <a:srgbClr val="FFFFFF"/>
                </a:solidFill>
                <a:ea typeface="LINE Seed Sans KR Bold"/>
              </a:rPr>
              <a:t>로그인</a:t>
            </a:r>
            <a:r>
              <a:rPr lang="en-US" sz="6400" b="0" i="0" u="none" strike="noStrike" spc="400">
                <a:solidFill>
                  <a:srgbClr val="FFFFFF"/>
                </a:solidFill>
                <a:latin typeface="LINE Seed Sans KR Bold"/>
              </a:rPr>
              <a:t>/</a:t>
            </a:r>
            <a:r>
              <a:rPr lang="ko-KR" sz="6400" b="0" i="0" u="none" strike="noStrike" spc="400">
                <a:solidFill>
                  <a:srgbClr val="FFFFFF"/>
                </a:solidFill>
                <a:ea typeface="LINE Seed Sans KR Bold"/>
              </a:rPr>
              <a:t>회원가입</a:t>
            </a:r>
            <a:r>
              <a:rPr lang="en-US" sz="6400" b="0" i="0" u="none" strike="noStrike" spc="400">
                <a:solidFill>
                  <a:srgbClr val="FFFFFF"/>
                </a:solidFill>
                <a:latin typeface="LINE Seed Sans KR Bold"/>
              </a:rPr>
              <a:t> DB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6000" y="292100"/>
            <a:ext cx="1206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1800" b="0" i="0" u="none" strike="noStrike" spc="200">
                <a:solidFill>
                  <a:srgbClr val="95C3FF"/>
                </a:solidFill>
                <a:latin typeface="LINE Seed Sans KR Bold"/>
              </a:rPr>
              <a:t>NO.04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47D4B1-52E4-B36A-02EA-4AD5441464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2656575"/>
            <a:ext cx="6858000" cy="6226202"/>
          </a:xfrm>
          <a:prstGeom prst="rect">
            <a:avLst/>
          </a:prstGeom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FFC663BF-5DB3-D4EA-CB6D-C602F37BC5ED}"/>
              </a:ext>
            </a:extLst>
          </p:cNvPr>
          <p:cNvSpPr txBox="1"/>
          <p:nvPr/>
        </p:nvSpPr>
        <p:spPr>
          <a:xfrm>
            <a:off x="8742718" y="3312425"/>
            <a:ext cx="8013700" cy="444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KUSID(</a:t>
            </a:r>
            <a:r>
              <a:rPr lang="en-US" sz="2400" dirty="0">
                <a:solidFill>
                  <a:srgbClr val="000000"/>
                </a:solidFill>
                <a:latin typeface="LINE Seed Sans KR Regular"/>
              </a:rPr>
              <a:t>PK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) : 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회원식별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ID(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시퀀스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)</a:t>
            </a:r>
          </a:p>
          <a:p>
            <a:pPr marL="342900" lvl="0" indent="-342900" algn="l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endParaRPr lang="en-US" sz="2400" b="0" i="0" u="none" strike="noStrike" dirty="0">
              <a:solidFill>
                <a:srgbClr val="000000"/>
              </a:solidFill>
              <a:latin typeface="LINE Seed Sans KR Regular"/>
            </a:endParaRPr>
          </a:p>
          <a:p>
            <a:pPr marL="342900" lvl="0" indent="-342900" algn="l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400" dirty="0">
                <a:solidFill>
                  <a:srgbClr val="000000"/>
                </a:solidFill>
                <a:latin typeface="LINE Seed Sans KR Regular"/>
                <a:ea typeface="LINE Seed Sans KR Regular"/>
              </a:rPr>
              <a:t>회원의 </a:t>
            </a:r>
            <a:r>
              <a:rPr lang="en-US" altLang="ko-KR" sz="2400" dirty="0">
                <a:solidFill>
                  <a:srgbClr val="000000"/>
                </a:solidFill>
                <a:latin typeface="LINE Seed Sans KR Regular"/>
                <a:ea typeface="LINE Seed Sans KR Regular"/>
              </a:rPr>
              <a:t>ID,PW,TEL </a:t>
            </a:r>
            <a:r>
              <a:rPr lang="ko-KR" altLang="en-US" sz="2400" dirty="0">
                <a:solidFill>
                  <a:srgbClr val="000000"/>
                </a:solidFill>
                <a:latin typeface="LINE Seed Sans KR Regular"/>
                <a:ea typeface="LINE Seed Sans KR Regular"/>
              </a:rPr>
              <a:t>등등의 개인정보를 저장하는 테이블</a:t>
            </a:r>
            <a:endParaRPr lang="en-US" altLang="ko-KR" sz="2400" dirty="0">
              <a:solidFill>
                <a:srgbClr val="000000"/>
              </a:solidFill>
              <a:latin typeface="LINE Seed Sans KR Regular"/>
              <a:ea typeface="LINE Seed Sans KR Regular"/>
            </a:endParaRPr>
          </a:p>
          <a:p>
            <a:pPr marL="342900" lvl="0" indent="-342900" algn="l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2400" dirty="0">
              <a:solidFill>
                <a:srgbClr val="000000"/>
              </a:solidFill>
              <a:latin typeface="LINE Seed Sans KR Regular"/>
              <a:ea typeface="LINE Seed Sans KR Regular"/>
            </a:endParaRPr>
          </a:p>
          <a:p>
            <a:pPr marL="342900" lvl="0" indent="-342900" algn="l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4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회원가입이 이루어지면 이 테이블에 회원의 정보가 </a:t>
            </a:r>
            <a:r>
              <a:rPr lang="en-US" altLang="ko-KR" sz="24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insert</a:t>
            </a:r>
            <a:r>
              <a:rPr lang="ko-KR" altLang="en-US" sz="24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됨</a:t>
            </a:r>
            <a:endParaRPr lang="en-US" altLang="ko-KR" sz="2400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marL="342900" lvl="0" indent="-342900" algn="l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2400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marL="342900" lvl="0" indent="-342900" algn="l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4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가입일자</a:t>
            </a:r>
            <a:r>
              <a:rPr lang="en-US" altLang="ko-KR" sz="24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마일리지 포인트</a:t>
            </a:r>
            <a:r>
              <a:rPr lang="en-US" altLang="ko-KR" sz="24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등급으로 회원들을 관리함</a:t>
            </a:r>
            <a:endParaRPr lang="en-US" sz="2400" b="0" i="0" u="none" strike="noStrike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7112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-711200"/>
            <a:ext cx="16954500" cy="2844800"/>
          </a:xfrm>
          <a:prstGeom prst="rect">
            <a:avLst/>
          </a:prstGeom>
          <a:effectLst>
            <a:outerShdw blurRad="302921" dist="109538" dir="5400000">
              <a:srgbClr val="A7A7A7">
                <a:alpha val="70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2425700" y="495300"/>
            <a:ext cx="134366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400" b="0" i="0" u="none" strike="noStrike" spc="400" dirty="0">
                <a:solidFill>
                  <a:srgbClr val="FFFFFF"/>
                </a:solidFill>
                <a:ea typeface="LINE Seed Sans KR Bold"/>
              </a:rPr>
              <a:t>예매</a:t>
            </a:r>
            <a:r>
              <a:rPr lang="en-US" sz="6400" b="0" i="0" u="none" strike="noStrike" spc="400" dirty="0">
                <a:solidFill>
                  <a:srgbClr val="FFFFFF"/>
                </a:solidFill>
                <a:latin typeface="LINE Seed Sans KR Bold"/>
              </a:rPr>
              <a:t> – </a:t>
            </a:r>
            <a:r>
              <a:rPr lang="ko-KR" sz="6400" b="0" i="0" u="none" strike="noStrike" spc="400" dirty="0" err="1">
                <a:solidFill>
                  <a:srgbClr val="FFFFFF"/>
                </a:solidFill>
                <a:ea typeface="LINE Seed Sans KR Bold"/>
              </a:rPr>
              <a:t>출도착지</a:t>
            </a:r>
            <a:r>
              <a:rPr lang="en-US" altLang="ko-KR" sz="6400" b="0" i="0" u="none" strike="noStrike" spc="400" dirty="0">
                <a:solidFill>
                  <a:srgbClr val="FFFFFF"/>
                </a:solidFill>
                <a:ea typeface="LINE Seed Sans KR Bold"/>
              </a:rPr>
              <a:t>/</a:t>
            </a:r>
            <a:r>
              <a:rPr lang="ko-KR" altLang="en-US" sz="6400" b="0" i="0" u="none" strike="noStrike" spc="400" dirty="0">
                <a:solidFill>
                  <a:srgbClr val="FFFFFF"/>
                </a:solidFill>
                <a:ea typeface="LINE Seed Sans KR Bold"/>
              </a:rPr>
              <a:t>배차</a:t>
            </a:r>
            <a:r>
              <a:rPr lang="en-US" sz="6400" b="0" i="0" u="none" strike="noStrike" spc="400" dirty="0">
                <a:solidFill>
                  <a:srgbClr val="FFFFFF"/>
                </a:solidFill>
                <a:latin typeface="LINE Seed Sans KR Bold"/>
              </a:rPr>
              <a:t> </a:t>
            </a:r>
            <a:r>
              <a:rPr lang="ko-KR" sz="6400" b="0" i="0" u="none" strike="noStrike" spc="400" dirty="0">
                <a:solidFill>
                  <a:srgbClr val="FFFFFF"/>
                </a:solidFill>
                <a:ea typeface="LINE Seed Sans KR Bold"/>
              </a:rPr>
              <a:t>조회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6000" y="292100"/>
            <a:ext cx="1206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1800" b="0" i="0" u="none" strike="noStrike" spc="200">
                <a:solidFill>
                  <a:srgbClr val="95C3FF"/>
                </a:solidFill>
                <a:latin typeface="LINE Seed Sans KR Bold"/>
              </a:rPr>
              <a:t>NO.04</a:t>
            </a:r>
          </a:p>
        </p:txBody>
      </p:sp>
      <p:pic>
        <p:nvPicPr>
          <p:cNvPr id="8" name="그림 7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2B39B4C-5AC5-BFD2-FCF0-4A8C65CCE2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349500"/>
            <a:ext cx="8936507" cy="6565900"/>
          </a:xfrm>
          <a:prstGeom prst="rect">
            <a:avLst/>
          </a:prstGeom>
        </p:spPr>
      </p:pic>
      <p:sp>
        <p:nvSpPr>
          <p:cNvPr id="9" name="TextBox 7">
            <a:extLst>
              <a:ext uri="{FF2B5EF4-FFF2-40B4-BE49-F238E27FC236}">
                <a16:creationId xmlns:a16="http://schemas.microsoft.com/office/drawing/2014/main" id="{77AB0CD9-6A69-C5C7-0F19-6C4C54168A65}"/>
              </a:ext>
            </a:extLst>
          </p:cNvPr>
          <p:cNvSpPr txBox="1"/>
          <p:nvPr/>
        </p:nvSpPr>
        <p:spPr>
          <a:xfrm>
            <a:off x="10287000" y="3556000"/>
            <a:ext cx="6675115" cy="347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en-US" altLang="ko-KR" sz="2200" b="1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BUSSCHEDULE</a:t>
            </a:r>
            <a:r>
              <a:rPr lang="en-US" altLang="ko-KR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: </a:t>
            </a:r>
            <a:r>
              <a:rPr lang="ko-KR" altLang="en-US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배차 정보 관리 </a:t>
            </a:r>
            <a:r>
              <a:rPr lang="en-US" altLang="ko-KR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(</a:t>
            </a:r>
            <a:r>
              <a:rPr lang="ko-KR" altLang="en-US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출발일시</a:t>
            </a:r>
            <a:r>
              <a:rPr lang="en-US" altLang="ko-KR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, </a:t>
            </a:r>
            <a:r>
              <a:rPr lang="ko-KR" altLang="en-US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남은 좌석</a:t>
            </a:r>
            <a:r>
              <a:rPr lang="en-US" altLang="ko-KR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, </a:t>
            </a:r>
            <a:r>
              <a:rPr lang="ko-KR" altLang="en-US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요금 등</a:t>
            </a:r>
            <a:r>
              <a:rPr lang="en-US" altLang="ko-KR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)</a:t>
            </a:r>
          </a:p>
          <a:p>
            <a:endParaRPr lang="en-US" altLang="ko-KR" sz="2200" dirty="0"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r>
              <a:rPr lang="en-US" altLang="ko-KR" sz="2200" b="1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ROUTE</a:t>
            </a:r>
            <a:r>
              <a:rPr lang="en-US" altLang="ko-KR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: </a:t>
            </a:r>
            <a:r>
              <a:rPr lang="ko-KR" altLang="en-US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노선 정보 </a:t>
            </a:r>
            <a:r>
              <a:rPr lang="en-US" altLang="ko-KR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(</a:t>
            </a:r>
            <a:r>
              <a:rPr lang="ko-KR" altLang="en-US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회사</a:t>
            </a:r>
            <a:r>
              <a:rPr lang="en-US" altLang="ko-KR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, </a:t>
            </a:r>
            <a:r>
              <a:rPr lang="ko-KR" altLang="en-US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출발지</a:t>
            </a:r>
            <a:r>
              <a:rPr lang="en-US" altLang="ko-KR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, </a:t>
            </a:r>
            <a:r>
              <a:rPr lang="ko-KR" altLang="en-US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도착지</a:t>
            </a:r>
            <a:r>
              <a:rPr lang="en-US" altLang="ko-KR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, </a:t>
            </a:r>
            <a:r>
              <a:rPr lang="ko-KR" altLang="en-US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소요시간 포함</a:t>
            </a:r>
            <a:r>
              <a:rPr lang="en-US" altLang="ko-KR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)</a:t>
            </a:r>
          </a:p>
          <a:p>
            <a:endParaRPr lang="en-US" altLang="ko-KR" sz="2200" dirty="0"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r>
              <a:rPr lang="en-US" altLang="ko-KR" sz="2200" b="1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BUS</a:t>
            </a:r>
            <a:r>
              <a:rPr lang="en-US" altLang="ko-KR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: </a:t>
            </a:r>
            <a:r>
              <a:rPr lang="ko-KR" altLang="en-US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버스 정보 </a:t>
            </a:r>
            <a:r>
              <a:rPr lang="en-US" altLang="ko-KR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(</a:t>
            </a:r>
            <a:r>
              <a:rPr lang="ko-KR" altLang="en-US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등급</a:t>
            </a:r>
            <a:r>
              <a:rPr lang="en-US" altLang="ko-KR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, </a:t>
            </a:r>
            <a:r>
              <a:rPr lang="ko-KR" altLang="en-US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좌석 수</a:t>
            </a:r>
            <a:r>
              <a:rPr lang="en-US" altLang="ko-KR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, </a:t>
            </a:r>
            <a:r>
              <a:rPr lang="ko-KR" altLang="en-US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소속 회사 등</a:t>
            </a:r>
            <a:r>
              <a:rPr lang="en-US" altLang="ko-KR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)</a:t>
            </a:r>
          </a:p>
          <a:p>
            <a:endParaRPr lang="en-US" altLang="ko-KR" sz="2200" dirty="0"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r>
              <a:rPr lang="en-US" altLang="ko-KR" sz="2200" b="1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COMPANY</a:t>
            </a:r>
            <a:r>
              <a:rPr lang="en-US" altLang="ko-KR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: </a:t>
            </a:r>
            <a:r>
              <a:rPr lang="ko-KR" altLang="en-US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버스 회사 정보</a:t>
            </a:r>
            <a:endParaRPr lang="en-US" altLang="ko-KR" sz="2200" dirty="0"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endParaRPr lang="ko-KR" altLang="en-US" sz="2200" dirty="0"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r>
              <a:rPr lang="en-US" altLang="ko-KR" sz="2200" b="1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DEPARTURE / ARRIVAL</a:t>
            </a:r>
            <a:r>
              <a:rPr lang="en-US" altLang="ko-KR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: </a:t>
            </a:r>
            <a:r>
              <a:rPr lang="ko-KR" altLang="en-US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출발 및 도착 터미널 정보</a:t>
            </a:r>
            <a:endParaRPr lang="en-US" altLang="ko-KR" sz="2200" dirty="0"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endParaRPr lang="ko-KR" altLang="en-US" sz="2200" dirty="0"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r>
              <a:rPr lang="en-US" altLang="ko-KR" sz="2200" b="1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REGION</a:t>
            </a:r>
            <a:r>
              <a:rPr lang="en-US" altLang="ko-KR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: </a:t>
            </a:r>
            <a:r>
              <a:rPr lang="ko-KR" altLang="en-US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지역 및 시도 코드 관리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7112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-711200"/>
            <a:ext cx="16954500" cy="2844800"/>
          </a:xfrm>
          <a:prstGeom prst="rect">
            <a:avLst/>
          </a:prstGeom>
          <a:effectLst>
            <a:outerShdw blurRad="302921" dist="109538" dir="5400000">
              <a:srgbClr val="A7A7A7">
                <a:alpha val="70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2425700" y="495300"/>
            <a:ext cx="134366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400" b="0" i="0" u="none" strike="noStrike" spc="400" dirty="0">
                <a:solidFill>
                  <a:srgbClr val="FFFFFF"/>
                </a:solidFill>
                <a:ea typeface="LINE Seed Sans KR Bold"/>
              </a:rPr>
              <a:t>예매</a:t>
            </a:r>
            <a:r>
              <a:rPr lang="en-US" altLang="ko-KR" sz="6400" b="0" i="0" u="none" strike="noStrike" spc="400" dirty="0">
                <a:solidFill>
                  <a:srgbClr val="FFFFFF"/>
                </a:solidFill>
                <a:ea typeface="LINE Seed Sans KR Bold"/>
              </a:rPr>
              <a:t> – </a:t>
            </a:r>
            <a:r>
              <a:rPr lang="ko-KR" altLang="en-US" sz="6400" b="0" i="0" u="none" strike="noStrike" spc="400" dirty="0">
                <a:solidFill>
                  <a:srgbClr val="FFFFFF"/>
                </a:solidFill>
                <a:ea typeface="LINE Seed Sans KR Bold"/>
              </a:rPr>
              <a:t>좌석 관리</a:t>
            </a:r>
            <a:r>
              <a:rPr lang="en-US" sz="6400" b="0" i="0" u="none" strike="noStrike" spc="400" dirty="0">
                <a:solidFill>
                  <a:srgbClr val="FFFFFF"/>
                </a:solidFill>
                <a:latin typeface="LINE Seed Sans KR Bold"/>
              </a:rPr>
              <a:t> DB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6000" y="292100"/>
            <a:ext cx="1206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1800" b="0" i="0" u="none" strike="noStrike" spc="200">
                <a:solidFill>
                  <a:srgbClr val="95C3FF"/>
                </a:solidFill>
                <a:latin typeface="LINE Seed Sans KR Bold"/>
              </a:rPr>
              <a:t>NO.04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6F54E3-6D5E-4084-9FBF-9AE73A30E647}"/>
              </a:ext>
            </a:extLst>
          </p:cNvPr>
          <p:cNvSpPr txBox="1"/>
          <p:nvPr/>
        </p:nvSpPr>
        <p:spPr>
          <a:xfrm>
            <a:off x="7467600" y="3009900"/>
            <a:ext cx="9067800" cy="2796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버스의 좌석 정보를 관리하는 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SEAT 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테이블에서 </a:t>
            </a:r>
            <a:r>
              <a:rPr lang="ko-KR" altLang="en-US" sz="2400" dirty="0" err="1">
                <a:latin typeface="Pretendard Regular" panose="020B0600000101010101" charset="-127"/>
                <a:ea typeface="Pretendard Regular" panose="020B0600000101010101" charset="-127"/>
              </a:rPr>
              <a:t>좌석별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 정보를 가져와 예매 테이블에서 버스 안의 </a:t>
            </a:r>
            <a:r>
              <a:rPr lang="ko-KR" altLang="en-US" sz="2400" dirty="0" err="1">
                <a:latin typeface="Pretendard Regular" panose="020B0600000101010101" charset="-127"/>
                <a:ea typeface="Pretendard Regular" panose="020B0600000101010101" charset="-127"/>
              </a:rPr>
              <a:t>몇번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 좌석을 </a:t>
            </a:r>
            <a:r>
              <a:rPr lang="ko-KR" altLang="en-US" sz="2400" dirty="0" err="1">
                <a:latin typeface="Pretendard Regular" panose="020B0600000101010101" charset="-127"/>
                <a:ea typeface="Pretendard Regular" panose="020B0600000101010101" charset="-127"/>
              </a:rPr>
              <a:t>예매하는지의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 정보를 입력합니다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또한 한명이 하나 이상의 좌석을 예매할 수 있어 예약한 좌석을 관리하는 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RESERVEDSEATS 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테이블로 사용자가 예약한 전체 좌석 정보를 관리합니다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ko-KR" altLang="en-US" sz="24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19EF23-8F10-4576-8CB8-27C9E9312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3302000"/>
            <a:ext cx="5783678" cy="494044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7112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-711200"/>
            <a:ext cx="16954500" cy="2844800"/>
          </a:xfrm>
          <a:prstGeom prst="rect">
            <a:avLst/>
          </a:prstGeom>
          <a:effectLst>
            <a:outerShdw blurRad="302921" dist="109538" dir="5400000">
              <a:srgbClr val="A7A7A7">
                <a:alpha val="70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2425700" y="495300"/>
            <a:ext cx="134366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400" b="0" i="0" u="none" strike="noStrike" spc="400">
                <a:solidFill>
                  <a:srgbClr val="FFFFFF"/>
                </a:solidFill>
                <a:ea typeface="LINE Seed Sans KR Bold"/>
              </a:rPr>
              <a:t>결제관리</a:t>
            </a:r>
            <a:r>
              <a:rPr lang="en-US" sz="6400" b="0" i="0" u="none" strike="noStrike" spc="400">
                <a:solidFill>
                  <a:srgbClr val="FFFFFF"/>
                </a:solidFill>
                <a:latin typeface="LINE Seed Sans KR Bold"/>
              </a:rPr>
              <a:t> DB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6000" y="292100"/>
            <a:ext cx="1206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1800" b="0" i="0" u="none" strike="noStrike" spc="200">
                <a:solidFill>
                  <a:srgbClr val="95C3FF"/>
                </a:solidFill>
                <a:latin typeface="LINE Seed Sans KR Bold"/>
              </a:rPr>
              <a:t>NO.04</a:t>
            </a:r>
          </a:p>
        </p:txBody>
      </p:sp>
      <p:pic>
        <p:nvPicPr>
          <p:cNvPr id="7" name="그림 6" descr="텍스트, 스크린샷, 도표, 평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CA2148F-A65E-DB7C-62EC-38B2220D18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0" y="2124129"/>
            <a:ext cx="16360498" cy="743759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7112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-711200"/>
            <a:ext cx="16954500" cy="2844800"/>
          </a:xfrm>
          <a:prstGeom prst="rect">
            <a:avLst/>
          </a:prstGeom>
          <a:effectLst>
            <a:outerShdw blurRad="302921" dist="109538" dir="5400000">
              <a:srgbClr val="A7A7A7">
                <a:alpha val="70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2425700" y="495300"/>
            <a:ext cx="134366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ko-KR" altLang="en-US" sz="6400" spc="400" dirty="0">
                <a:solidFill>
                  <a:srgbClr val="FFFFFF"/>
                </a:solidFill>
                <a:ea typeface="LINE Seed Sans KR Bold"/>
              </a:rPr>
              <a:t>일반결제 </a:t>
            </a:r>
            <a:r>
              <a:rPr lang="en-US" sz="6400" b="0" i="0" u="none" strike="noStrike" spc="400" dirty="0">
                <a:solidFill>
                  <a:srgbClr val="FFFFFF"/>
                </a:solidFill>
                <a:latin typeface="LINE Seed Sans KR Bold"/>
              </a:rPr>
              <a:t>/ </a:t>
            </a:r>
            <a:r>
              <a:rPr lang="ko-KR" altLang="en-US" sz="6400" spc="400" dirty="0" err="1">
                <a:solidFill>
                  <a:srgbClr val="FFFFFF"/>
                </a:solidFill>
                <a:latin typeface="LINE Seed Sans KR Bold"/>
                <a:ea typeface="LINE Seed Sans KR Bold"/>
                <a:cs typeface="LINE Seed Sans KR Bold"/>
              </a:rPr>
              <a:t>예매</a:t>
            </a:r>
            <a:r>
              <a:rPr lang="ko-KR" sz="6400" spc="400" dirty="0">
                <a:solidFill>
                  <a:srgbClr val="FFFFFF"/>
                </a:solidFill>
                <a:ea typeface="LINE Seed Sans KR Bold"/>
              </a:rPr>
              <a:t> </a:t>
            </a:r>
            <a:r>
              <a:rPr lang="en-US" sz="6400" b="0" i="0" u="none" strike="noStrike" spc="400" dirty="0">
                <a:solidFill>
                  <a:srgbClr val="FFFFFF"/>
                </a:solidFill>
                <a:latin typeface="LINE Seed Sans KR Bold"/>
              </a:rPr>
              <a:t>DB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6000" y="292100"/>
            <a:ext cx="1206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1800" b="0" i="0" u="none" strike="noStrike" spc="200">
                <a:solidFill>
                  <a:srgbClr val="95C3FF"/>
                </a:solidFill>
                <a:latin typeface="LINE Seed Sans KR Bold"/>
              </a:rPr>
              <a:t>NO.04</a:t>
            </a:r>
          </a:p>
        </p:txBody>
      </p:sp>
      <p:pic>
        <p:nvPicPr>
          <p:cNvPr id="7" name="그림 6" descr="텍스트, 스크린샷, 번호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B56B7A1-C317-7E5D-12D2-AAF6B48AA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9096" y="2152835"/>
            <a:ext cx="11077974" cy="742395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35118-8EA1-80DC-8A29-2D9092F66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39BFF62-ABB6-5AE8-8FF7-D4242DE05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51CB2BA-0F2C-AF2E-AA26-B29027578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7112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3D2DE40-500D-D135-EDAF-93B117F53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-711200"/>
            <a:ext cx="16954500" cy="2844800"/>
          </a:xfrm>
          <a:prstGeom prst="rect">
            <a:avLst/>
          </a:prstGeom>
          <a:effectLst>
            <a:outerShdw blurRad="302921" dist="109538" dir="5400000">
              <a:srgbClr val="A7A7A7">
                <a:alpha val="70000"/>
              </a:srgbClr>
            </a:outerShdw>
          </a:effectLst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E7859EE3-E85A-D174-B932-FD6D6A906EFB}"/>
              </a:ext>
            </a:extLst>
          </p:cNvPr>
          <p:cNvSpPr txBox="1"/>
          <p:nvPr/>
        </p:nvSpPr>
        <p:spPr>
          <a:xfrm>
            <a:off x="2425700" y="495300"/>
            <a:ext cx="134366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400" spc="400" dirty="0">
                <a:solidFill>
                  <a:srgbClr val="FFFFFF"/>
                </a:solidFill>
                <a:ea typeface="LINE Seed Sans KR Bold"/>
              </a:rPr>
              <a:t>프리패스</a:t>
            </a:r>
            <a:r>
              <a:rPr lang="en-US" sz="6400" b="0" i="0" u="none" strike="noStrike" spc="400" dirty="0">
                <a:solidFill>
                  <a:srgbClr val="FFFFFF"/>
                </a:solidFill>
                <a:latin typeface="LINE Seed Sans KR Bold"/>
              </a:rPr>
              <a:t> / </a:t>
            </a:r>
            <a:r>
              <a:rPr lang="ko-KR" altLang="en-US" sz="6400" spc="400" dirty="0">
                <a:solidFill>
                  <a:srgbClr val="FFFFFF"/>
                </a:solidFill>
                <a:ea typeface="LINE Seed Sans KR Bold"/>
              </a:rPr>
              <a:t>정기권</a:t>
            </a:r>
            <a:r>
              <a:rPr lang="en-US" sz="6400" b="0" i="0" u="none" strike="noStrike" spc="400" dirty="0">
                <a:solidFill>
                  <a:srgbClr val="FFFFFF"/>
                </a:solidFill>
                <a:latin typeface="LINE Seed Sans KR Bold"/>
              </a:rPr>
              <a:t> DB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13FE562-72D9-DF7C-7105-92FF7F4CC981}"/>
              </a:ext>
            </a:extLst>
          </p:cNvPr>
          <p:cNvSpPr txBox="1"/>
          <p:nvPr/>
        </p:nvSpPr>
        <p:spPr>
          <a:xfrm>
            <a:off x="1016000" y="292100"/>
            <a:ext cx="1206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1800" b="0" i="0" u="none" strike="noStrike" spc="200">
                <a:solidFill>
                  <a:srgbClr val="95C3FF"/>
                </a:solidFill>
                <a:latin typeface="LINE Seed Sans KR Bold"/>
              </a:rPr>
              <a:t>NO.04</a:t>
            </a:r>
          </a:p>
        </p:txBody>
      </p:sp>
      <p:pic>
        <p:nvPicPr>
          <p:cNvPr id="7" name="그림 6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C6D3C41-83E6-83B4-6228-66BBCAAE4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653" y="2313327"/>
            <a:ext cx="10274238" cy="7258327"/>
          </a:xfrm>
          <a:prstGeom prst="rect">
            <a:avLst/>
          </a:prstGeom>
        </p:spPr>
      </p:pic>
      <p:pic>
        <p:nvPicPr>
          <p:cNvPr id="8" name="그림 7" descr="텍스트, 전자제품, 스크린샷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5899CFD-2EFF-F728-2006-DF06444D2A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221" y="1520301"/>
            <a:ext cx="5802082" cy="805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5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15688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-711200"/>
            <a:ext cx="16954500" cy="2336800"/>
          </a:xfrm>
          <a:prstGeom prst="rect">
            <a:avLst/>
          </a:prstGeom>
          <a:effectLst>
            <a:outerShdw blurRad="302921" dist="109538" dir="5400000">
              <a:srgbClr val="A7A7A7">
                <a:alpha val="70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2425700" y="-180513"/>
            <a:ext cx="134366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400" b="0" i="0" u="none" strike="noStrike" spc="400" dirty="0">
                <a:solidFill>
                  <a:srgbClr val="FFFFFF"/>
                </a:solidFill>
                <a:ea typeface="LINE Seed Sans KR Bold"/>
              </a:rPr>
              <a:t>게시판</a:t>
            </a:r>
            <a:r>
              <a:rPr lang="en-US" sz="6400" b="0" i="0" u="none" strike="noStrike" spc="400" dirty="0">
                <a:solidFill>
                  <a:srgbClr val="FFFFFF"/>
                </a:solidFill>
                <a:latin typeface="LINE Seed Sans KR Bold"/>
              </a:rPr>
              <a:t> DB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6000" y="292100"/>
            <a:ext cx="1206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1800" b="0" i="0" u="none" strike="noStrike" spc="200">
                <a:solidFill>
                  <a:srgbClr val="95C3FF"/>
                </a:solidFill>
                <a:latin typeface="LINE Seed Sans KR Bold"/>
              </a:rPr>
              <a:t>NO.04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85850" y="1902012"/>
            <a:ext cx="16129000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2800" dirty="0"/>
          </a:p>
          <a:p>
            <a:endParaRPr lang="en-US" altLang="ko-KR" sz="3600" dirty="0"/>
          </a:p>
          <a:p>
            <a:endParaRPr lang="en-US" altLang="ko-KR" sz="3600" b="1" dirty="0"/>
          </a:p>
          <a:p>
            <a:endParaRPr lang="en-US" altLang="ko-KR" sz="4400" dirty="0"/>
          </a:p>
          <a:p>
            <a:r>
              <a:rPr lang="en-US" altLang="ko-KR" sz="4400" dirty="0"/>
              <a:t> </a:t>
            </a:r>
          </a:p>
          <a:p>
            <a:endParaRPr lang="en-US" altLang="ko-KR" sz="4400" dirty="0"/>
          </a:p>
          <a:p>
            <a:endParaRPr lang="ko-KR" altLang="en-US" sz="44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1085850" y="1989500"/>
          <a:ext cx="6222999" cy="6186312"/>
        </p:xfrm>
        <a:graphic>
          <a:graphicData uri="http://schemas.openxmlformats.org/drawingml/2006/table">
            <a:tbl>
              <a:tblPr/>
              <a:tblGrid>
                <a:gridCol w="2074333">
                  <a:extLst>
                    <a:ext uri="{9D8B030D-6E8A-4147-A177-3AD203B41FA5}">
                      <a16:colId xmlns:a16="http://schemas.microsoft.com/office/drawing/2014/main" val="1579515498"/>
                    </a:ext>
                  </a:extLst>
                </a:gridCol>
                <a:gridCol w="2074333">
                  <a:extLst>
                    <a:ext uri="{9D8B030D-6E8A-4147-A177-3AD203B41FA5}">
                      <a16:colId xmlns:a16="http://schemas.microsoft.com/office/drawing/2014/main" val="3577938911"/>
                    </a:ext>
                  </a:extLst>
                </a:gridCol>
                <a:gridCol w="2074333">
                  <a:extLst>
                    <a:ext uri="{9D8B030D-6E8A-4147-A177-3AD203B41FA5}">
                      <a16:colId xmlns:a16="http://schemas.microsoft.com/office/drawing/2014/main" val="4205205301"/>
                    </a:ext>
                  </a:extLst>
                </a:gridCol>
              </a:tblGrid>
              <a:tr h="515526">
                <a:tc gridSpan="3"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FFFF"/>
                          </a:solidFill>
                          <a:effectLst/>
                        </a:rPr>
                        <a:t>KOBUSUSER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343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868596"/>
                  </a:ext>
                </a:extLst>
              </a:tr>
              <a:tr h="515526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  <a:effectLst/>
                        </a:rPr>
                        <a:t>KUSID(PK)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VARCHAR2(40)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022095"/>
                  </a:ext>
                </a:extLst>
              </a:tr>
              <a:tr h="51552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TEL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VARCHAR2(11)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665021"/>
                  </a:ext>
                </a:extLst>
              </a:tr>
              <a:tr h="51552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SUBEMAIL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VARCHAR2(255)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528744"/>
                  </a:ext>
                </a:extLst>
              </a:tr>
              <a:tr h="51552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ID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VARCHAR2(255)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301009"/>
                  </a:ext>
                </a:extLst>
              </a:tr>
              <a:tr h="51552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PASSWD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VARCHAR2(255)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06524"/>
                  </a:ext>
                </a:extLst>
              </a:tr>
              <a:tr h="51552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BIRTH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DATE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134328"/>
                  </a:ext>
                </a:extLst>
              </a:tr>
              <a:tr h="51552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GENDER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NUMBER(1)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738665"/>
                  </a:ext>
                </a:extLst>
              </a:tr>
              <a:tr h="51552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RANK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VARCHAR2(255)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958595"/>
                  </a:ext>
                </a:extLst>
              </a:tr>
              <a:tr h="51552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MIL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NUMBER(10)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231173"/>
                  </a:ext>
                </a:extLst>
              </a:tr>
              <a:tr h="51552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STATUS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VARCHAR2(1)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965962"/>
                  </a:ext>
                </a:extLst>
              </a:tr>
              <a:tr h="51552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JOINDATE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DATE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757543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8763000" y="1989500"/>
          <a:ext cx="8229600" cy="2694972"/>
        </p:xfrm>
        <a:graphic>
          <a:graphicData uri="http://schemas.openxmlformats.org/drawingml/2006/table">
            <a:tbl>
              <a:tblPr/>
              <a:tblGrid>
                <a:gridCol w="2743200">
                  <a:extLst>
                    <a:ext uri="{9D8B030D-6E8A-4147-A177-3AD203B41FA5}">
                      <a16:colId xmlns:a16="http://schemas.microsoft.com/office/drawing/2014/main" val="948738062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70263609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230725470"/>
                    </a:ext>
                  </a:extLst>
                </a:gridCol>
              </a:tblGrid>
              <a:tr h="384996">
                <a:tc gridSpan="3"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FFFF"/>
                          </a:solidFill>
                          <a:effectLst/>
                        </a:rPr>
                        <a:t>BOARD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343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4969005"/>
                  </a:ext>
                </a:extLst>
              </a:tr>
              <a:tr h="384996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BRDID(PK)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839702"/>
                  </a:ext>
                </a:extLst>
              </a:tr>
              <a:tr h="384996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  <a:effectLst/>
                        </a:rPr>
                        <a:t>KUSID(FK)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VARCHAR2(40)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193084"/>
                  </a:ext>
                </a:extLst>
              </a:tr>
              <a:tr h="38499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BRDTITLE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VARCHAR2(200)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24900"/>
                  </a:ext>
                </a:extLst>
              </a:tr>
              <a:tr h="38499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BRDCONTENT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CLOB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992449"/>
                  </a:ext>
                </a:extLst>
              </a:tr>
              <a:tr h="38499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BRDDATE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TIMESTAMP(6)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695154"/>
                  </a:ext>
                </a:extLst>
              </a:tr>
              <a:tr h="38499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BRDVIEWS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2260616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8763000" y="5979657"/>
          <a:ext cx="8229600" cy="1977786"/>
        </p:xfrm>
        <a:graphic>
          <a:graphicData uri="http://schemas.openxmlformats.org/drawingml/2006/table">
            <a:tbl>
              <a:tblPr/>
              <a:tblGrid>
                <a:gridCol w="2743200">
                  <a:extLst>
                    <a:ext uri="{9D8B030D-6E8A-4147-A177-3AD203B41FA5}">
                      <a16:colId xmlns:a16="http://schemas.microsoft.com/office/drawing/2014/main" val="118245751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7565931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42787975"/>
                    </a:ext>
                  </a:extLst>
                </a:gridCol>
              </a:tblGrid>
              <a:tr h="329631">
                <a:tc gridSpan="3"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FFFF"/>
                          </a:solidFill>
                          <a:effectLst/>
                        </a:rPr>
                        <a:t>BRDCOMMENT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343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970558"/>
                  </a:ext>
                </a:extLst>
              </a:tr>
              <a:tr h="3296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BCMID(PK)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014894"/>
                  </a:ext>
                </a:extLst>
              </a:tr>
              <a:tr h="329631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BRDID(FK)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332361"/>
                  </a:ext>
                </a:extLst>
              </a:tr>
              <a:tr h="329631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  <a:effectLst/>
                        </a:rPr>
                        <a:t>KUSID(FK)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VARCHAR2(40)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605079"/>
                  </a:ext>
                </a:extLst>
              </a:tr>
              <a:tr h="3296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CONTENT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CLOB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44710"/>
                  </a:ext>
                </a:extLst>
              </a:tr>
              <a:tr h="3296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CMTDATE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TIMESTAMP(6)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120424"/>
                  </a:ext>
                </a:extLst>
              </a:tr>
            </a:tbl>
          </a:graphicData>
        </a:graphic>
      </p:graphicFrame>
      <p:cxnSp>
        <p:nvCxnSpPr>
          <p:cNvPr id="12" name="직선 화살표 연결선 11"/>
          <p:cNvCxnSpPr/>
          <p:nvPr/>
        </p:nvCxnSpPr>
        <p:spPr>
          <a:xfrm>
            <a:off x="7308849" y="2781300"/>
            <a:ext cx="1454151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endCxn id="9" idx="2"/>
          </p:cNvCxnSpPr>
          <p:nvPr/>
        </p:nvCxnSpPr>
        <p:spPr>
          <a:xfrm flipV="1">
            <a:off x="12877800" y="4684472"/>
            <a:ext cx="0" cy="1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12725400" y="4684472"/>
            <a:ext cx="0" cy="1295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7308849" y="2781300"/>
            <a:ext cx="1454151" cy="434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7112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-990600"/>
            <a:ext cx="16954500" cy="9258300"/>
          </a:xfrm>
          <a:prstGeom prst="rect">
            <a:avLst/>
          </a:prstGeom>
          <a:effectLst>
            <a:outerShdw blurRad="746870" dist="142427" dir="5400000">
              <a:srgbClr val="A7A7A7">
                <a:alpha val="60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3378200" y="3162300"/>
            <a:ext cx="115316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9000" b="0" i="0" u="none" strike="noStrike" spc="600">
                <a:solidFill>
                  <a:srgbClr val="FFFFFF"/>
                </a:solidFill>
                <a:latin typeface="LINE Seed Sans KR Bold"/>
              </a:rPr>
              <a:t>KOBUS </a:t>
            </a:r>
            <a:r>
              <a:rPr lang="ko-KR" sz="9000" b="0" i="0" u="none" strike="noStrike" spc="600">
                <a:solidFill>
                  <a:srgbClr val="FFFFFF"/>
                </a:solidFill>
                <a:ea typeface="LINE Seed Sans KR Bold"/>
              </a:rPr>
              <a:t>기능</a:t>
            </a:r>
            <a:r>
              <a:rPr lang="en-US" sz="9000" b="0" i="0" u="none" strike="noStrike" spc="600">
                <a:solidFill>
                  <a:srgbClr val="FFFFFF"/>
                </a:solidFill>
                <a:latin typeface="LINE Seed Sans KR Bold"/>
              </a:rPr>
              <a:t> </a:t>
            </a:r>
            <a:r>
              <a:rPr lang="ko-KR" sz="9000" b="0" i="0" u="none" strike="noStrike" spc="600">
                <a:solidFill>
                  <a:srgbClr val="FFFFFF"/>
                </a:solidFill>
                <a:ea typeface="LINE Seed Sans KR Bold"/>
              </a:rPr>
              <a:t>설명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26400" y="1003300"/>
            <a:ext cx="2235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7200" b="0" i="0" u="none" strike="noStrike" spc="500">
                <a:solidFill>
                  <a:srgbClr val="A2CAFF">
                    <a:alpha val="34902"/>
                  </a:srgbClr>
                </a:solidFill>
                <a:latin typeface="LINE Seed Sans KR Bold"/>
              </a:rPr>
              <a:t>02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7112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3429000" y="3721100"/>
            <a:ext cx="8864600" cy="2844800"/>
          </a:xfrm>
          <a:prstGeom prst="rect">
            <a:avLst/>
          </a:prstGeom>
          <a:effectLst>
            <a:outerShdw blurRad="302921" dist="109538" dir="10800000">
              <a:srgbClr val="A7A7A7">
                <a:alpha val="7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8900" y="6248400"/>
            <a:ext cx="3454400" cy="50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6248400"/>
            <a:ext cx="3454400" cy="50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0" y="6248400"/>
            <a:ext cx="3454400" cy="50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8900" y="2413000"/>
            <a:ext cx="3454400" cy="50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2413000"/>
            <a:ext cx="3454400" cy="50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0" y="2413000"/>
            <a:ext cx="3454400" cy="50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 rot="-5400000">
            <a:off x="-1778000" y="4584700"/>
            <a:ext cx="61722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spc="600">
                <a:solidFill>
                  <a:srgbClr val="FFFFFF"/>
                </a:solidFill>
                <a:latin typeface="LINE Seed Sans KR Bold"/>
              </a:rPr>
              <a:t>CONTENTS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63500" y="7670800"/>
            <a:ext cx="34671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350"/>
              </a:lnSpc>
            </a:pPr>
            <a:r>
              <a:rPr lang="ko-KR" sz="2100" b="0" i="0" u="none" strike="noStrike">
                <a:solidFill>
                  <a:srgbClr val="595959"/>
                </a:solidFill>
                <a:ea typeface="LINE Seed Sans KR Regular"/>
              </a:rPr>
              <a:t>소감</a:t>
            </a:r>
            <a:r>
              <a:rPr lang="en-US" sz="2100" b="0" i="0" u="none" strike="noStrike">
                <a:solidFill>
                  <a:srgbClr val="595959"/>
                </a:solidFill>
                <a:latin typeface="LINE Seed Sans KR Regular"/>
              </a:rPr>
              <a:t>, </a:t>
            </a:r>
            <a:r>
              <a:rPr lang="ko-KR" sz="2100" b="0" i="0" u="none" strike="noStrike">
                <a:solidFill>
                  <a:srgbClr val="595959"/>
                </a:solidFill>
                <a:ea typeface="LINE Seed Sans KR Regular"/>
              </a:rPr>
              <a:t>어려웠던</a:t>
            </a:r>
            <a:r>
              <a:rPr lang="en-US" sz="2100" b="0" i="0" u="none" strike="noStrike">
                <a:solidFill>
                  <a:srgbClr val="595959"/>
                </a:solidFill>
                <a:latin typeface="LINE Seed Sans KR Regular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LINE Seed Sans KR Regular"/>
              </a:rPr>
              <a:t>점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88900" y="6477000"/>
            <a:ext cx="34925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ko-KR" sz="3000" b="0" i="0" u="none" strike="noStrike" spc="100">
                <a:solidFill>
                  <a:srgbClr val="000000"/>
                </a:solidFill>
                <a:ea typeface="LINE Seed Sans KR Bold"/>
              </a:rPr>
              <a:t>프로젝트</a:t>
            </a:r>
            <a:r>
              <a:rPr lang="en-US" sz="3000" b="0" i="0" u="none" strike="noStrike" spc="100">
                <a:solidFill>
                  <a:srgbClr val="000000"/>
                </a:solidFill>
                <a:latin typeface="LINE Seed Sans KR Bold"/>
              </a:rPr>
              <a:t> </a:t>
            </a:r>
            <a:r>
              <a:rPr lang="ko-KR" sz="3000" b="0" i="0" u="none" strike="noStrike" spc="100">
                <a:solidFill>
                  <a:srgbClr val="000000"/>
                </a:solidFill>
                <a:ea typeface="LINE Seed Sans KR Bold"/>
              </a:rPr>
              <a:t>소감</a:t>
            </a:r>
            <a:r>
              <a:rPr lang="en-US" sz="3000" b="0" i="0" u="none" strike="noStrike" spc="100">
                <a:solidFill>
                  <a:srgbClr val="000000"/>
                </a:solidFill>
                <a:latin typeface="LINE Seed Sans KR Bold"/>
              </a:rPr>
              <a:t> </a:t>
            </a:r>
            <a:r>
              <a:rPr lang="ko-KR" sz="3000" b="0" i="0" u="none" strike="noStrike" spc="100">
                <a:solidFill>
                  <a:srgbClr val="000000"/>
                </a:solidFill>
                <a:ea typeface="LINE Seed Sans KR Bold"/>
              </a:rPr>
              <a:t>및</a:t>
            </a:r>
            <a:r>
              <a:rPr lang="en-US" sz="3000" b="0" i="0" u="none" strike="noStrike" spc="100">
                <a:solidFill>
                  <a:srgbClr val="000000"/>
                </a:solidFill>
                <a:latin typeface="LINE Seed Sans KR Bold"/>
              </a:rPr>
              <a:t> QNA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788900" y="5689600"/>
            <a:ext cx="1409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3550"/>
              </a:lnSpc>
            </a:pPr>
            <a:r>
              <a:rPr lang="en-US" sz="3000" b="0" i="0" u="none" strike="noStrike">
                <a:solidFill>
                  <a:srgbClr val="0068F2"/>
                </a:solidFill>
                <a:latin typeface="LINE Seed Sans KR Bold"/>
              </a:rPr>
              <a:t>06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293100" y="6743700"/>
            <a:ext cx="3492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ko-KR" sz="3000" b="0" i="0" u="none" strike="noStrike" spc="100">
                <a:solidFill>
                  <a:srgbClr val="000000"/>
                </a:solidFill>
                <a:ea typeface="LINE Seed Sans KR Bold"/>
              </a:rPr>
              <a:t>기능</a:t>
            </a:r>
            <a:r>
              <a:rPr lang="en-US" sz="3000" b="0" i="0" u="none" strike="noStrike" spc="100">
                <a:solidFill>
                  <a:srgbClr val="000000"/>
                </a:solidFill>
                <a:latin typeface="LINE Seed Sans KR Bold"/>
              </a:rPr>
              <a:t> </a:t>
            </a:r>
            <a:r>
              <a:rPr lang="ko-KR" sz="3000" b="0" i="0" u="none" strike="noStrike" spc="100">
                <a:solidFill>
                  <a:srgbClr val="000000"/>
                </a:solidFill>
                <a:ea typeface="LINE Seed Sans KR Bold"/>
              </a:rPr>
              <a:t>시연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293100" y="5689600"/>
            <a:ext cx="1409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3550"/>
              </a:lnSpc>
            </a:pPr>
            <a:r>
              <a:rPr lang="en-US" sz="3000" b="0" i="0" u="none" strike="noStrike">
                <a:solidFill>
                  <a:srgbClr val="0068F2"/>
                </a:solidFill>
                <a:latin typeface="LINE Seed Sans KR Bold"/>
              </a:rPr>
              <a:t>05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784600" y="7518400"/>
            <a:ext cx="34671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350"/>
              </a:lnSpc>
            </a:pPr>
            <a:r>
              <a:rPr lang="ko-KR" sz="2100" b="0" i="0" u="none" strike="noStrike">
                <a:solidFill>
                  <a:srgbClr val="595959"/>
                </a:solidFill>
                <a:ea typeface="LINE Seed Sans KR Regular"/>
              </a:rPr>
              <a:t>각</a:t>
            </a:r>
            <a:r>
              <a:rPr lang="en-US" sz="2100" b="0" i="0" u="none" strike="noStrike">
                <a:solidFill>
                  <a:srgbClr val="595959"/>
                </a:solidFill>
                <a:latin typeface="LINE Seed Sans KR Regular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LINE Seed Sans KR Regular"/>
              </a:rPr>
              <a:t>기능별</a:t>
            </a:r>
            <a:r>
              <a:rPr lang="en-US" sz="2100" b="0" i="0" u="none" strike="noStrike">
                <a:solidFill>
                  <a:srgbClr val="595959"/>
                </a:solidFill>
                <a:latin typeface="LINE Seed Sans KR Regular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LINE Seed Sans KR Regular"/>
              </a:rPr>
              <a:t>구현</a:t>
            </a:r>
            <a:r>
              <a:rPr lang="en-US" sz="2100" b="0" i="0" u="none" strike="noStrike">
                <a:solidFill>
                  <a:srgbClr val="595959"/>
                </a:solidFill>
                <a:latin typeface="LINE Seed Sans KR Regular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LINE Seed Sans KR Regular"/>
              </a:rPr>
              <a:t>설명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810000" y="6743700"/>
            <a:ext cx="3492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ko-KR" sz="3000" b="0" i="0" u="none" strike="noStrike" spc="100">
                <a:solidFill>
                  <a:srgbClr val="000000"/>
                </a:solidFill>
                <a:ea typeface="LINE Seed Sans KR Bold"/>
              </a:rPr>
              <a:t>기능</a:t>
            </a:r>
            <a:r>
              <a:rPr lang="en-US" sz="3000" b="0" i="0" u="none" strike="noStrike" spc="100">
                <a:solidFill>
                  <a:srgbClr val="000000"/>
                </a:solidFill>
                <a:latin typeface="LINE Seed Sans KR Bold"/>
              </a:rPr>
              <a:t> </a:t>
            </a:r>
            <a:r>
              <a:rPr lang="ko-KR" sz="3000" b="0" i="0" u="none" strike="noStrike" spc="100">
                <a:solidFill>
                  <a:srgbClr val="000000"/>
                </a:solidFill>
                <a:ea typeface="LINE Seed Sans KR Bold"/>
              </a:rPr>
              <a:t>설명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810000" y="5689600"/>
            <a:ext cx="1409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3550"/>
              </a:lnSpc>
            </a:pPr>
            <a:r>
              <a:rPr lang="en-US" sz="3000" b="0" i="0" u="none" strike="noStrike">
                <a:solidFill>
                  <a:srgbClr val="0068F2"/>
                </a:solidFill>
                <a:latin typeface="LINE Seed Sans KR Bold"/>
              </a:rPr>
              <a:t>04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788900" y="3632200"/>
            <a:ext cx="34671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350"/>
              </a:lnSpc>
            </a:pPr>
            <a:r>
              <a:rPr lang="en-US" sz="2100" b="0" i="0" u="none" strike="noStrike">
                <a:solidFill>
                  <a:srgbClr val="595959"/>
                </a:solidFill>
                <a:latin typeface="LINE Seed Sans KR Regular"/>
              </a:rPr>
              <a:t>KOBUS </a:t>
            </a:r>
            <a:r>
              <a:rPr lang="ko-KR" sz="2100" b="0" i="0" u="none" strike="noStrike">
                <a:solidFill>
                  <a:srgbClr val="595959"/>
                </a:solidFill>
                <a:ea typeface="LINE Seed Sans KR Regular"/>
              </a:rPr>
              <a:t>논리데이터모델링</a:t>
            </a:r>
          </a:p>
          <a:p>
            <a:pPr lvl="0" algn="l">
              <a:lnSpc>
                <a:spcPct val="120350"/>
              </a:lnSpc>
            </a:pPr>
            <a:endParaRPr lang="ko-KR" sz="2100" b="0" i="0" u="none" strike="noStrike">
              <a:solidFill>
                <a:srgbClr val="595959"/>
              </a:solidFill>
              <a:ea typeface="LINE Seed Sans KR Regula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788900" y="2908300"/>
            <a:ext cx="3492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3000" b="0" i="0" u="none" strike="noStrike" spc="100">
                <a:solidFill>
                  <a:srgbClr val="000000"/>
                </a:solidFill>
                <a:latin typeface="LINE Seed Sans KR Bold"/>
              </a:rPr>
              <a:t>KOBUS DB </a:t>
            </a:r>
            <a:r>
              <a:rPr lang="ko-KR" sz="3000" b="0" i="0" u="none" strike="noStrike" spc="100">
                <a:solidFill>
                  <a:srgbClr val="000000"/>
                </a:solidFill>
                <a:ea typeface="LINE Seed Sans KR Bold"/>
              </a:rPr>
              <a:t>설명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788900" y="1854200"/>
            <a:ext cx="1409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3550"/>
              </a:lnSpc>
            </a:pPr>
            <a:r>
              <a:rPr lang="en-US" sz="3000" b="0" i="0" u="none" strike="noStrike">
                <a:solidFill>
                  <a:srgbClr val="0068F2"/>
                </a:solidFill>
                <a:latin typeface="LINE Seed Sans KR Bold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293100" y="3632200"/>
            <a:ext cx="34671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350"/>
              </a:lnSpc>
            </a:pPr>
            <a:r>
              <a:rPr lang="en-US" sz="2100" b="0" i="0" u="none" strike="noStrike">
                <a:solidFill>
                  <a:srgbClr val="595959"/>
                </a:solidFill>
                <a:latin typeface="LINE Seed Sans KR Regular"/>
              </a:rPr>
              <a:t>KOBUS </a:t>
            </a:r>
            <a:r>
              <a:rPr lang="ko-KR" sz="2100" b="0" i="0" u="none" strike="noStrike">
                <a:solidFill>
                  <a:srgbClr val="595959"/>
                </a:solidFill>
                <a:ea typeface="LINE Seed Sans KR Regular"/>
              </a:rPr>
              <a:t>요구분석</a:t>
            </a:r>
            <a:r>
              <a:rPr lang="en-US" sz="2100" b="0" i="0" u="none" strike="noStrike">
                <a:solidFill>
                  <a:srgbClr val="595959"/>
                </a:solidFill>
                <a:latin typeface="LINE Seed Sans KR Regular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LINE Seed Sans KR Regular"/>
              </a:rPr>
              <a:t>설명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293100" y="2908300"/>
            <a:ext cx="3492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3000" b="0" i="0" u="none" strike="noStrike" spc="100">
                <a:solidFill>
                  <a:srgbClr val="000000"/>
                </a:solidFill>
                <a:latin typeface="LINE Seed Sans KR Bold"/>
              </a:rPr>
              <a:t>KOBUS </a:t>
            </a:r>
            <a:r>
              <a:rPr lang="ko-KR" sz="3000" b="0" i="0" u="none" strike="noStrike" spc="100">
                <a:solidFill>
                  <a:srgbClr val="000000"/>
                </a:solidFill>
                <a:ea typeface="LINE Seed Sans KR Bold"/>
              </a:rPr>
              <a:t>요구분석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293100" y="1854200"/>
            <a:ext cx="1409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3550"/>
              </a:lnSpc>
            </a:pPr>
            <a:r>
              <a:rPr lang="en-US" sz="3000" b="0" i="0" u="none" strike="noStrike">
                <a:solidFill>
                  <a:srgbClr val="0068F2"/>
                </a:solidFill>
                <a:latin typeface="LINE Seed Sans KR 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810000" y="3632200"/>
            <a:ext cx="34671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350"/>
              </a:lnSpc>
            </a:pPr>
            <a:r>
              <a:rPr lang="en-US" sz="2100" b="0" i="0" u="none" strike="noStrike">
                <a:solidFill>
                  <a:srgbClr val="595959"/>
                </a:solidFill>
                <a:latin typeface="LINE Seed Sans KR Regular"/>
              </a:rPr>
              <a:t>KOBUS </a:t>
            </a:r>
            <a:r>
              <a:rPr lang="ko-KR" sz="2100" b="0" i="0" u="none" strike="noStrike">
                <a:solidFill>
                  <a:srgbClr val="595959"/>
                </a:solidFill>
                <a:ea typeface="LINE Seed Sans KR Regular"/>
              </a:rPr>
              <a:t>주제</a:t>
            </a:r>
            <a:r>
              <a:rPr lang="en-US" sz="2100" b="0" i="0" u="none" strike="noStrike">
                <a:solidFill>
                  <a:srgbClr val="595959"/>
                </a:solidFill>
                <a:latin typeface="LINE Seed Sans KR Regular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LINE Seed Sans KR Regular"/>
              </a:rPr>
              <a:t>선정</a:t>
            </a:r>
            <a:r>
              <a:rPr lang="en-US" sz="2100" b="0" i="0" u="none" strike="noStrike">
                <a:solidFill>
                  <a:srgbClr val="595959"/>
                </a:solidFill>
                <a:latin typeface="LINE Seed Sans KR Regular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LINE Seed Sans KR Regular"/>
              </a:rPr>
              <a:t>이유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810000" y="2908300"/>
            <a:ext cx="3492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ko-KR" sz="3000" b="0" i="0" u="none" strike="noStrike" spc="100">
                <a:solidFill>
                  <a:srgbClr val="000000"/>
                </a:solidFill>
                <a:ea typeface="LINE Seed Sans KR Bold"/>
              </a:rPr>
              <a:t>기획의도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810000" y="1854200"/>
            <a:ext cx="1409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3550"/>
              </a:lnSpc>
            </a:pPr>
            <a:r>
              <a:rPr lang="en-US" sz="3000" b="0" i="0" u="none" strike="noStrike">
                <a:solidFill>
                  <a:srgbClr val="0068F2"/>
                </a:solidFill>
                <a:latin typeface="LINE Seed Sans KR Bold"/>
              </a:rPr>
              <a:t>01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7112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-711200"/>
            <a:ext cx="16954500" cy="2844800"/>
          </a:xfrm>
          <a:prstGeom prst="rect">
            <a:avLst/>
          </a:prstGeom>
          <a:effectLst>
            <a:outerShdw blurRad="302921" dist="109538" dir="5400000">
              <a:srgbClr val="A7A7A7">
                <a:alpha val="70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2425700" y="495300"/>
            <a:ext cx="134366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400" b="0" i="0" u="none" strike="noStrike" spc="400">
                <a:solidFill>
                  <a:srgbClr val="FFFFFF"/>
                </a:solidFill>
                <a:ea typeface="LINE Seed Sans KR Bold"/>
              </a:rPr>
              <a:t>로그인</a:t>
            </a:r>
            <a:r>
              <a:rPr lang="en-US" sz="6400" b="0" i="0" u="none" strike="noStrike" spc="400">
                <a:solidFill>
                  <a:srgbClr val="FFFFFF"/>
                </a:solidFill>
                <a:latin typeface="LINE Seed Sans KR Bold"/>
              </a:rPr>
              <a:t>/</a:t>
            </a:r>
            <a:r>
              <a:rPr lang="ko-KR" sz="6400" b="0" i="0" u="none" strike="noStrike" spc="400">
                <a:solidFill>
                  <a:srgbClr val="FFFFFF"/>
                </a:solidFill>
                <a:ea typeface="LINE Seed Sans KR Bold"/>
              </a:rPr>
              <a:t>회원가입</a:t>
            </a:r>
            <a:r>
              <a:rPr lang="en-US" sz="6400" b="0" i="0" u="none" strike="noStrike" spc="400">
                <a:solidFill>
                  <a:srgbClr val="FFFFFF"/>
                </a:solidFill>
                <a:latin typeface="LINE Seed Sans KR Bold"/>
              </a:rPr>
              <a:t> </a:t>
            </a:r>
            <a:r>
              <a:rPr lang="ko-KR" sz="6400" b="0" i="0" u="none" strike="noStrike" spc="400">
                <a:solidFill>
                  <a:srgbClr val="FFFFFF"/>
                </a:solidFill>
                <a:ea typeface="LINE Seed Sans KR Bold"/>
              </a:rPr>
              <a:t>기능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6000" y="292100"/>
            <a:ext cx="1206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1800" b="0" i="0" u="none" strike="noStrike" spc="200">
                <a:solidFill>
                  <a:srgbClr val="95C3FF"/>
                </a:solidFill>
                <a:latin typeface="LINE Seed Sans KR Bold"/>
              </a:rPr>
              <a:t>NO.04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8835388C-A3A1-64E0-EACD-B45703AC61C8}"/>
              </a:ext>
            </a:extLst>
          </p:cNvPr>
          <p:cNvSpPr txBox="1"/>
          <p:nvPr/>
        </p:nvSpPr>
        <p:spPr>
          <a:xfrm>
            <a:off x="1295400" y="3136900"/>
            <a:ext cx="15697200" cy="643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4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로그인 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관련 </a:t>
            </a:r>
            <a:r>
              <a:rPr lang="en-US" altLang="ko-KR" sz="24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FILTER</a:t>
            </a:r>
          </a:p>
          <a:p>
            <a:pPr marL="800100" lvl="1" indent="-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en-US" sz="1600" b="0" i="0" u="none" strike="noStrike" dirty="0" err="1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LogonCheckFilter</a:t>
            </a:r>
            <a:r>
              <a:rPr lang="en-US" sz="1600" b="0" i="0" u="none" strike="noStrike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 – </a:t>
            </a:r>
            <a:r>
              <a:rPr lang="ko-KR" altLang="en-US" sz="1600" b="0" i="0" u="none" strike="noStrike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로그인이 되어있는지 확인</a:t>
            </a:r>
            <a:r>
              <a:rPr lang="en-US" altLang="ko-KR" sz="1600" b="0" i="0" u="none" strike="noStrike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, </a:t>
            </a:r>
            <a:r>
              <a:rPr lang="ko-KR" altLang="en-US" sz="1600" b="0" i="0" u="none" strike="noStrike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안되어 있으면 로그인 페이지로 이동</a:t>
            </a:r>
            <a:endParaRPr lang="en-US" sz="1600" b="0" i="0" u="none" strike="noStrike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lvl="1">
              <a:lnSpc>
                <a:spcPct val="136950"/>
              </a:lnSpc>
              <a:buClr>
                <a:srgbClr val="000000"/>
              </a:buClr>
            </a:pPr>
            <a:endParaRPr lang="en-US" sz="2400" b="0" i="0" u="none" strike="noStrike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marL="342900" lvl="0" indent="-342900" algn="l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4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로그인 관련 </a:t>
            </a:r>
            <a:r>
              <a:rPr lang="en-US" altLang="ko-KR" sz="24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DAO</a:t>
            </a:r>
            <a:endParaRPr lang="en-US" sz="2400" b="0" i="0" u="none" strike="noStrike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marL="800100" lvl="1" indent="-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en-US" sz="1600" dirty="0" err="1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LogonDAO</a:t>
            </a:r>
            <a:r>
              <a:rPr lang="en-US" sz="16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 </a:t>
            </a:r>
          </a:p>
          <a:p>
            <a:pPr marL="800100" lvl="1" indent="-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endParaRPr lang="en-US" sz="1600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marL="800100" lvl="1" indent="-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endParaRPr lang="en-US" sz="1600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marL="800100" lvl="1" indent="-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endParaRPr lang="en-US" sz="1600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marL="800100" lvl="1" indent="-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endParaRPr lang="en-US" sz="1600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marL="800100" lvl="1" indent="-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endParaRPr lang="en-US" sz="1600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lvl="1">
              <a:lnSpc>
                <a:spcPct val="136950"/>
              </a:lnSpc>
              <a:buClr>
                <a:srgbClr val="000000"/>
              </a:buClr>
            </a:pPr>
            <a:r>
              <a:rPr lang="en-US" sz="16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	</a:t>
            </a:r>
          </a:p>
          <a:p>
            <a:pPr lvl="0" algn="l">
              <a:lnSpc>
                <a:spcPct val="136950"/>
              </a:lnSpc>
              <a:buClr>
                <a:srgbClr val="000000"/>
              </a:buClr>
            </a:pPr>
            <a:endParaRPr lang="en-US" sz="2400" b="0" i="0" u="none" strike="noStrike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marL="342900" lvl="0" indent="-342900" algn="l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4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로그인 관련 </a:t>
            </a:r>
            <a:r>
              <a:rPr lang="en-US" altLang="ko-KR" sz="24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DTO</a:t>
            </a:r>
          </a:p>
          <a:p>
            <a:pPr marL="800100" lvl="1" indent="-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16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 X</a:t>
            </a:r>
          </a:p>
          <a:p>
            <a:pPr lvl="1">
              <a:lnSpc>
                <a:spcPct val="136950"/>
              </a:lnSpc>
              <a:buClr>
                <a:srgbClr val="000000"/>
              </a:buClr>
            </a:pPr>
            <a:endParaRPr lang="en-US" altLang="ko-KR" sz="2400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marL="342900" lvl="0" indent="-342900" algn="l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400" b="0" i="0" u="none" strike="noStrike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로그인 관련 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HANDLER</a:t>
            </a:r>
          </a:p>
          <a:p>
            <a:pPr marL="800100" lvl="1" indent="-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1600" dirty="0" err="1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LogonOkHandler</a:t>
            </a:r>
            <a:r>
              <a:rPr lang="en-US" altLang="ko-KR" sz="16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 – </a:t>
            </a:r>
            <a:r>
              <a:rPr lang="ko-KR" altLang="en-US" sz="16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입력한 </a:t>
            </a:r>
            <a:r>
              <a:rPr lang="en-US" altLang="ko-KR" sz="1600" dirty="0" err="1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id,pw</a:t>
            </a:r>
            <a:r>
              <a:rPr lang="ko-KR" altLang="en-US" sz="16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를 확인하고 </a:t>
            </a:r>
            <a:r>
              <a:rPr lang="en-US" altLang="ko-KR" sz="16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id</a:t>
            </a:r>
            <a:r>
              <a:rPr lang="ko-KR" altLang="en-US" sz="16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값을 세션에 저장시켜 로그인 시켜주는 </a:t>
            </a:r>
            <a:r>
              <a:rPr lang="en-US" altLang="ko-KR" sz="16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handler</a:t>
            </a:r>
          </a:p>
          <a:p>
            <a:pPr marL="800100" lvl="1" indent="-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1600" b="0" i="0" u="none" strike="noStrike" dirty="0" err="1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LogOutHandler</a:t>
            </a:r>
            <a:r>
              <a:rPr lang="en-US" altLang="ko-KR" sz="1600" b="0" i="0" u="none" strike="noStrike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 – </a:t>
            </a:r>
            <a:r>
              <a:rPr lang="ko-KR" altLang="en-US" sz="16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세션에 </a:t>
            </a:r>
            <a:r>
              <a:rPr lang="ko-KR" altLang="en-US" sz="1600" dirty="0" err="1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저장되어있는</a:t>
            </a:r>
            <a:r>
              <a:rPr lang="ko-KR" altLang="en-US" sz="16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id</a:t>
            </a:r>
            <a:r>
              <a:rPr lang="ko-KR" altLang="en-US" sz="16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정보를 </a:t>
            </a:r>
            <a:r>
              <a:rPr lang="ko-KR" altLang="en-US" sz="1600" dirty="0" err="1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만료시키고</a:t>
            </a:r>
            <a:r>
              <a:rPr lang="ko-KR" altLang="en-US" sz="16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 로그아웃 시켜주는 </a:t>
            </a:r>
            <a:r>
              <a:rPr lang="en-US" altLang="ko-KR" sz="16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handler</a:t>
            </a:r>
            <a:endParaRPr lang="en-US" altLang="ko-KR" sz="1600" b="0" i="0" u="none" strike="noStrike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lvl="1">
              <a:lnSpc>
                <a:spcPct val="136950"/>
              </a:lnSpc>
              <a:buClr>
                <a:srgbClr val="000000"/>
              </a:buClr>
            </a:pPr>
            <a:endParaRPr lang="en-US" altLang="ko-KR" sz="1600" b="0" i="0" u="none" strike="noStrike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marL="800100" lvl="1" indent="-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2400" b="0" i="0" u="none" strike="noStrike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marL="800100" lvl="1" indent="-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endParaRPr lang="en-US" sz="2400" b="0" i="0" u="none" strike="noStrike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670548-7781-F251-3FB3-09BBC55FF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3361" y="4305300"/>
            <a:ext cx="11498240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4BBC9-84BA-D38D-35F2-179CA67AA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3B79CFB-3169-A028-274B-14E6E3929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87A4C00-D8D5-5020-391F-7948E4A32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15" y="672152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87B22D0-B067-24F0-3E77-298CEDBAC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-711200"/>
            <a:ext cx="16954500" cy="2844800"/>
          </a:xfrm>
          <a:prstGeom prst="rect">
            <a:avLst/>
          </a:prstGeom>
          <a:effectLst>
            <a:outerShdw blurRad="302921" dist="109538" dir="5400000">
              <a:srgbClr val="A7A7A7">
                <a:alpha val="70000"/>
              </a:srgbClr>
            </a:outerShdw>
          </a:effectLst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0905B87B-81B7-D972-7759-5A90DE6779C1}"/>
              </a:ext>
            </a:extLst>
          </p:cNvPr>
          <p:cNvSpPr txBox="1"/>
          <p:nvPr/>
        </p:nvSpPr>
        <p:spPr>
          <a:xfrm>
            <a:off x="2425700" y="495300"/>
            <a:ext cx="134366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400" b="0" i="0" u="none" strike="noStrike" spc="400">
                <a:solidFill>
                  <a:srgbClr val="FFFFFF"/>
                </a:solidFill>
                <a:ea typeface="LINE Seed Sans KR Bold"/>
              </a:rPr>
              <a:t>로그인</a:t>
            </a:r>
            <a:r>
              <a:rPr lang="en-US" sz="6400" b="0" i="0" u="none" strike="noStrike" spc="400">
                <a:solidFill>
                  <a:srgbClr val="FFFFFF"/>
                </a:solidFill>
                <a:latin typeface="LINE Seed Sans KR Bold"/>
              </a:rPr>
              <a:t>/</a:t>
            </a:r>
            <a:r>
              <a:rPr lang="ko-KR" sz="6400" b="0" i="0" u="none" strike="noStrike" spc="400">
                <a:solidFill>
                  <a:srgbClr val="FFFFFF"/>
                </a:solidFill>
                <a:ea typeface="LINE Seed Sans KR Bold"/>
              </a:rPr>
              <a:t>회원가입</a:t>
            </a:r>
            <a:r>
              <a:rPr lang="en-US" sz="6400" b="0" i="0" u="none" strike="noStrike" spc="400">
                <a:solidFill>
                  <a:srgbClr val="FFFFFF"/>
                </a:solidFill>
                <a:latin typeface="LINE Seed Sans KR Bold"/>
              </a:rPr>
              <a:t> </a:t>
            </a:r>
            <a:r>
              <a:rPr lang="ko-KR" sz="6400" b="0" i="0" u="none" strike="noStrike" spc="400">
                <a:solidFill>
                  <a:srgbClr val="FFFFFF"/>
                </a:solidFill>
                <a:ea typeface="LINE Seed Sans KR Bold"/>
              </a:rPr>
              <a:t>기능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1EBB340-832B-63B0-F9BF-1F6EB70ED3CB}"/>
              </a:ext>
            </a:extLst>
          </p:cNvPr>
          <p:cNvSpPr txBox="1"/>
          <p:nvPr/>
        </p:nvSpPr>
        <p:spPr>
          <a:xfrm>
            <a:off x="1016000" y="292100"/>
            <a:ext cx="1206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1800" b="0" i="0" u="none" strike="noStrike" spc="200">
                <a:solidFill>
                  <a:srgbClr val="95C3FF"/>
                </a:solidFill>
                <a:latin typeface="LINE Seed Sans KR Bold"/>
              </a:rPr>
              <a:t>NO.04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DF66D4-03A3-36B1-0336-95CD6F72FDC2}"/>
              </a:ext>
            </a:extLst>
          </p:cNvPr>
          <p:cNvSpPr txBox="1"/>
          <p:nvPr/>
        </p:nvSpPr>
        <p:spPr>
          <a:xfrm>
            <a:off x="1371600" y="2145826"/>
            <a:ext cx="16078200" cy="735282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1">
              <a:lnSpc>
                <a:spcPct val="136950"/>
              </a:lnSpc>
              <a:buClr>
                <a:srgbClr val="000000"/>
              </a:buClr>
            </a:pPr>
            <a:endParaRPr lang="en-US" sz="2400" b="0" i="0" u="none" strike="noStrike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marL="342900" lvl="0" indent="-342900" algn="l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4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회원가입 관련 </a:t>
            </a:r>
            <a:r>
              <a:rPr lang="en-US" altLang="ko-KR" sz="24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DAO</a:t>
            </a:r>
          </a:p>
          <a:p>
            <a:pPr marL="800100" lvl="1" indent="-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1600" dirty="0" err="1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CertificationDAO</a:t>
            </a:r>
            <a:r>
              <a:rPr lang="en-US" altLang="ko-KR" sz="16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CoolSMS</a:t>
            </a:r>
            <a:r>
              <a:rPr lang="ko-KR" altLang="en-US" sz="16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API</a:t>
            </a:r>
            <a:r>
              <a:rPr lang="ko-KR" altLang="en-US" sz="16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이용</a:t>
            </a:r>
            <a:r>
              <a:rPr lang="en-US" altLang="ko-KR" sz="16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)</a:t>
            </a:r>
          </a:p>
          <a:p>
            <a:pPr lvl="1">
              <a:lnSpc>
                <a:spcPct val="136950"/>
              </a:lnSpc>
              <a:buClr>
                <a:srgbClr val="000000"/>
              </a:buClr>
            </a:pPr>
            <a:endParaRPr lang="en-US" sz="2400" b="0" i="0" u="none" strike="noStrike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lvl="1">
              <a:lnSpc>
                <a:spcPct val="136950"/>
              </a:lnSpc>
              <a:buClr>
                <a:srgbClr val="000000"/>
              </a:buClr>
            </a:pPr>
            <a:endParaRPr lang="en-US" sz="2400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lvl="1">
              <a:lnSpc>
                <a:spcPct val="136950"/>
              </a:lnSpc>
              <a:buClr>
                <a:srgbClr val="000000"/>
              </a:buClr>
            </a:pPr>
            <a:endParaRPr lang="en-US" sz="2400" b="0" i="0" u="none" strike="noStrike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lvl="1">
              <a:lnSpc>
                <a:spcPct val="136950"/>
              </a:lnSpc>
              <a:buClr>
                <a:srgbClr val="000000"/>
              </a:buClr>
            </a:pPr>
            <a:endParaRPr lang="en-US" sz="2400" b="0" i="0" u="none" strike="noStrike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lvl="0" algn="l">
              <a:lnSpc>
                <a:spcPct val="136950"/>
              </a:lnSpc>
              <a:buClr>
                <a:srgbClr val="000000"/>
              </a:buClr>
            </a:pPr>
            <a:endParaRPr lang="en-US" sz="2400" b="0" i="0" u="none" strike="noStrike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marL="342900" lvl="0" indent="-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4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회원가입 관련 </a:t>
            </a:r>
            <a:r>
              <a:rPr lang="en-US" altLang="ko-KR" sz="24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DTO</a:t>
            </a:r>
          </a:p>
          <a:p>
            <a:pPr marL="800100" lvl="1" indent="-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1600" dirty="0" err="1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JoinDTO</a:t>
            </a:r>
            <a:endParaRPr lang="en-US" altLang="ko-KR" sz="1600" dirty="0"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lvl="1">
              <a:lnSpc>
                <a:spcPct val="136950"/>
              </a:lnSpc>
              <a:buClr>
                <a:srgbClr val="000000"/>
              </a:buClr>
            </a:pPr>
            <a:endParaRPr lang="en-US" altLang="ko-KR" sz="1600" dirty="0"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marL="800100" lvl="1" indent="-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1600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marL="800100" lvl="1" indent="-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1600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lvl="1">
              <a:lnSpc>
                <a:spcPct val="136950"/>
              </a:lnSpc>
              <a:buClr>
                <a:srgbClr val="000000"/>
              </a:buClr>
            </a:pPr>
            <a:endParaRPr lang="en-US" altLang="ko-KR" sz="2400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lvl="1">
              <a:lnSpc>
                <a:spcPct val="136950"/>
              </a:lnSpc>
              <a:buClr>
                <a:srgbClr val="000000"/>
              </a:buClr>
            </a:pPr>
            <a:endParaRPr lang="en-US" altLang="ko-KR" sz="1600" b="0" i="0" u="none" strike="noStrike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marL="800100" lvl="1" indent="-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2400" b="0" i="0" u="none" strike="noStrike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marL="800100" lvl="1" indent="-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endParaRPr lang="en-US" sz="2400" b="0" i="0" u="none" strike="noStrike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3B6F4A8-4AA3-8C6A-86CB-79026E69B9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3447766"/>
            <a:ext cx="7239000" cy="24264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02CF97D-C582-6EFD-40B4-895635E5B6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6776546"/>
            <a:ext cx="8077200" cy="255795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BEF28AA-22AE-B462-C560-0F604B097A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823" y="2344246"/>
            <a:ext cx="7926777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59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7CABC-ED2D-19E5-5407-8F76CEB5F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91CDD44-768B-6FE6-F5FA-8647668F0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12BF13C-96DA-3484-58BE-3F4EDC15A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15" y="7112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D39B655-ECBF-A0B2-22E2-DADF93AC3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-711200"/>
            <a:ext cx="16954500" cy="2844800"/>
          </a:xfrm>
          <a:prstGeom prst="rect">
            <a:avLst/>
          </a:prstGeom>
          <a:effectLst>
            <a:outerShdw blurRad="302921" dist="109538" dir="5400000">
              <a:srgbClr val="A7A7A7">
                <a:alpha val="70000"/>
              </a:srgbClr>
            </a:outerShdw>
          </a:effectLst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27D89EFB-0DE0-07DE-E2EE-F3959A3DFCF5}"/>
              </a:ext>
            </a:extLst>
          </p:cNvPr>
          <p:cNvSpPr txBox="1"/>
          <p:nvPr/>
        </p:nvSpPr>
        <p:spPr>
          <a:xfrm>
            <a:off x="2425700" y="495300"/>
            <a:ext cx="134366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400" b="0" i="0" u="none" strike="noStrike" spc="400">
                <a:solidFill>
                  <a:srgbClr val="FFFFFF"/>
                </a:solidFill>
                <a:ea typeface="LINE Seed Sans KR Bold"/>
              </a:rPr>
              <a:t>로그인</a:t>
            </a:r>
            <a:r>
              <a:rPr lang="en-US" sz="6400" b="0" i="0" u="none" strike="noStrike" spc="400">
                <a:solidFill>
                  <a:srgbClr val="FFFFFF"/>
                </a:solidFill>
                <a:latin typeface="LINE Seed Sans KR Bold"/>
              </a:rPr>
              <a:t>/</a:t>
            </a:r>
            <a:r>
              <a:rPr lang="ko-KR" sz="6400" b="0" i="0" u="none" strike="noStrike" spc="400">
                <a:solidFill>
                  <a:srgbClr val="FFFFFF"/>
                </a:solidFill>
                <a:ea typeface="LINE Seed Sans KR Bold"/>
              </a:rPr>
              <a:t>회원가입</a:t>
            </a:r>
            <a:r>
              <a:rPr lang="en-US" sz="6400" b="0" i="0" u="none" strike="noStrike" spc="400">
                <a:solidFill>
                  <a:srgbClr val="FFFFFF"/>
                </a:solidFill>
                <a:latin typeface="LINE Seed Sans KR Bold"/>
              </a:rPr>
              <a:t> </a:t>
            </a:r>
            <a:r>
              <a:rPr lang="ko-KR" sz="6400" b="0" i="0" u="none" strike="noStrike" spc="400">
                <a:solidFill>
                  <a:srgbClr val="FFFFFF"/>
                </a:solidFill>
                <a:ea typeface="LINE Seed Sans KR Bold"/>
              </a:rPr>
              <a:t>기능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59EDDF2-A739-19B2-C136-3DC7660464A9}"/>
              </a:ext>
            </a:extLst>
          </p:cNvPr>
          <p:cNvSpPr txBox="1"/>
          <p:nvPr/>
        </p:nvSpPr>
        <p:spPr>
          <a:xfrm>
            <a:off x="1016000" y="292100"/>
            <a:ext cx="1206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1800" b="0" i="0" u="none" strike="noStrike" spc="200">
                <a:solidFill>
                  <a:srgbClr val="95C3FF"/>
                </a:solidFill>
                <a:latin typeface="LINE Seed Sans KR Bold"/>
              </a:rPr>
              <a:t>NO.04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F1AC0C-B530-5F1B-168D-451AED935406}"/>
              </a:ext>
            </a:extLst>
          </p:cNvPr>
          <p:cNvSpPr txBox="1"/>
          <p:nvPr/>
        </p:nvSpPr>
        <p:spPr>
          <a:xfrm>
            <a:off x="1521915" y="3394122"/>
            <a:ext cx="16078200" cy="632137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1">
              <a:lnSpc>
                <a:spcPct val="136950"/>
              </a:lnSpc>
              <a:buClr>
                <a:srgbClr val="000000"/>
              </a:buClr>
            </a:pPr>
            <a:endParaRPr lang="en-US" altLang="ko-KR" sz="1600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marL="800100" lvl="1" indent="-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1600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lvl="1">
              <a:lnSpc>
                <a:spcPct val="136950"/>
              </a:lnSpc>
              <a:buClr>
                <a:srgbClr val="000000"/>
              </a:buClr>
            </a:pPr>
            <a:endParaRPr lang="en-US" altLang="ko-KR" sz="2400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marL="342900" lvl="0" indent="-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4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회원가입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 관련 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HANDLER</a:t>
            </a:r>
          </a:p>
          <a:p>
            <a:pPr marL="800100" lvl="1" indent="-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dirty="0" err="1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JoinOkEnterInfoHandler</a:t>
            </a:r>
            <a:endParaRPr lang="en-US" altLang="ko-KR" dirty="0"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lvl="1">
              <a:lnSpc>
                <a:spcPct val="136950"/>
              </a:lnSpc>
              <a:buClr>
                <a:srgbClr val="000000"/>
              </a:buClr>
            </a:pPr>
            <a:r>
              <a:rPr lang="en-US" altLang="ko-KR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	</a:t>
            </a:r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ㄴ 회원정보가 제대로 입력한걸 확인후 맞으면 회원테이블에 </a:t>
            </a:r>
            <a:r>
              <a:rPr lang="ko-KR" altLang="en-US" dirty="0" err="1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추가한뒤</a:t>
            </a:r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 메인 페이지로 </a:t>
            </a:r>
            <a:r>
              <a:rPr lang="ko-KR" altLang="en-US" dirty="0" err="1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리다이렉트</a:t>
            </a:r>
            <a:endParaRPr lang="en-US" altLang="ko-KR" dirty="0"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marL="800100" lvl="1" indent="-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dirty="0" err="1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TelCertificationNumHandler</a:t>
            </a:r>
            <a:endParaRPr lang="en-US" altLang="ko-KR" dirty="0"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lvl="2">
              <a:lnSpc>
                <a:spcPct val="136950"/>
              </a:lnSpc>
              <a:buClr>
                <a:srgbClr val="000000"/>
              </a:buClr>
            </a:pPr>
            <a:r>
              <a:rPr lang="ko-KR" altLang="en-US" dirty="0" err="1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ㄴ</a:t>
            </a:r>
            <a:r>
              <a:rPr lang="en-US" altLang="ko-KR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 ajax</a:t>
            </a:r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로 입력한 인증번호가 맞는지 확인후 맞으면 인증번호를 요청한 페이지에 넘겨줌</a:t>
            </a:r>
            <a:endParaRPr lang="en-US" altLang="ko-KR" dirty="0"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lvl="2">
              <a:lnSpc>
                <a:spcPct val="136950"/>
              </a:lnSpc>
              <a:buClr>
                <a:srgbClr val="000000"/>
              </a:buClr>
            </a:pPr>
            <a:endParaRPr lang="en-US" altLang="ko-KR" dirty="0"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lvl="2">
              <a:lnSpc>
                <a:spcPct val="136950"/>
              </a:lnSpc>
              <a:buClr>
                <a:srgbClr val="000000"/>
              </a:buClr>
            </a:pPr>
            <a:endParaRPr lang="en-US" altLang="ko-KR" sz="2400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marL="342900" lvl="0" indent="-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2400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marL="342900" lvl="0" indent="-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2400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marL="342900" lvl="0" indent="-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2400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marL="342900" lvl="0" indent="-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2400" b="0" i="0" u="none" strike="noStrike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marL="342900" lvl="0" indent="-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2400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marL="342900" lvl="0" indent="-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2400" b="0" i="0" u="none" strike="noStrike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marL="800100" lvl="1" indent="-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dirty="0" err="1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UsrIdDupCheckHandler</a:t>
            </a:r>
            <a:endParaRPr lang="en-US" altLang="ko-KR" dirty="0"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lvl="2">
              <a:lnSpc>
                <a:spcPct val="136950"/>
              </a:lnSpc>
              <a:buClr>
                <a:srgbClr val="000000"/>
              </a:buClr>
            </a:pPr>
            <a:r>
              <a:rPr lang="ko-KR" altLang="en-US" sz="1600" dirty="0" err="1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ㄴ</a:t>
            </a:r>
            <a:r>
              <a:rPr lang="ko-KR" altLang="en-US" sz="16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ajax</a:t>
            </a:r>
            <a:r>
              <a:rPr lang="ko-KR" altLang="en-US" sz="16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로 아이디 중복확인후 </a:t>
            </a:r>
            <a:r>
              <a:rPr lang="en-US" altLang="ko-KR" sz="16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“success”, “error”</a:t>
            </a:r>
            <a:r>
              <a:rPr lang="ko-KR" altLang="en-US" sz="16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값 넘겨줌</a:t>
            </a:r>
            <a:endParaRPr lang="en-US" altLang="ko-KR" sz="1600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marL="342900" lvl="0" indent="-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2400" b="0" i="0" u="none" strike="noStrike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marL="342900" lvl="0" indent="-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2400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marL="342900" lvl="0" indent="-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2400" b="0" i="0" u="none" strike="noStrike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lvl="1">
              <a:lnSpc>
                <a:spcPct val="136950"/>
              </a:lnSpc>
              <a:buClr>
                <a:srgbClr val="000000"/>
              </a:buClr>
            </a:pPr>
            <a:endParaRPr lang="en-US" altLang="ko-KR" sz="1600" b="0" i="0" u="none" strike="noStrike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marL="800100" lvl="1" indent="-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2400" b="0" i="0" u="none" strike="noStrike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marL="800100" lvl="1" indent="-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endParaRPr lang="en-US" sz="2400" b="0" i="0" u="none" strike="noStrike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8119BB2-B601-8B53-1B4A-D2BD98B45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4533900"/>
            <a:ext cx="8382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186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D46C5-A48E-F7CB-E429-34A9E0C99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FD99FD5-EC18-EA27-117D-5604DAA5A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3FBC77D-7079-C989-5D3B-D6EFA8DD8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7112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6B15D34-AC53-4610-11BB-B8F9D340C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-711200"/>
            <a:ext cx="16954500" cy="2844800"/>
          </a:xfrm>
          <a:prstGeom prst="rect">
            <a:avLst/>
          </a:prstGeom>
          <a:effectLst>
            <a:outerShdw blurRad="302921" dist="109538" dir="5400000">
              <a:srgbClr val="A7A7A7">
                <a:alpha val="70000"/>
              </a:srgbClr>
            </a:outerShdw>
          </a:effectLst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80FF278D-0FCF-056B-5137-E54D600481E5}"/>
              </a:ext>
            </a:extLst>
          </p:cNvPr>
          <p:cNvSpPr txBox="1"/>
          <p:nvPr/>
        </p:nvSpPr>
        <p:spPr>
          <a:xfrm>
            <a:off x="2425700" y="495300"/>
            <a:ext cx="134366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400" b="0" i="0" u="none" strike="noStrike" spc="400">
                <a:solidFill>
                  <a:srgbClr val="FFFFFF"/>
                </a:solidFill>
                <a:ea typeface="LINE Seed Sans KR Bold"/>
              </a:rPr>
              <a:t>로그인</a:t>
            </a:r>
            <a:r>
              <a:rPr lang="en-US" sz="6400" b="0" i="0" u="none" strike="noStrike" spc="400">
                <a:solidFill>
                  <a:srgbClr val="FFFFFF"/>
                </a:solidFill>
                <a:latin typeface="LINE Seed Sans KR Bold"/>
              </a:rPr>
              <a:t>/</a:t>
            </a:r>
            <a:r>
              <a:rPr lang="ko-KR" sz="6400" b="0" i="0" u="none" strike="noStrike" spc="400">
                <a:solidFill>
                  <a:srgbClr val="FFFFFF"/>
                </a:solidFill>
                <a:ea typeface="LINE Seed Sans KR Bold"/>
              </a:rPr>
              <a:t>회원가입</a:t>
            </a:r>
            <a:r>
              <a:rPr lang="en-US" sz="6400" b="0" i="0" u="none" strike="noStrike" spc="400">
                <a:solidFill>
                  <a:srgbClr val="FFFFFF"/>
                </a:solidFill>
                <a:latin typeface="LINE Seed Sans KR Bold"/>
              </a:rPr>
              <a:t> </a:t>
            </a:r>
            <a:r>
              <a:rPr lang="ko-KR" sz="6400" b="0" i="0" u="none" strike="noStrike" spc="400">
                <a:solidFill>
                  <a:srgbClr val="FFFFFF"/>
                </a:solidFill>
                <a:ea typeface="LINE Seed Sans KR Bold"/>
              </a:rPr>
              <a:t>기능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01CB492-678D-E7B3-BE05-01D3C623B322}"/>
              </a:ext>
            </a:extLst>
          </p:cNvPr>
          <p:cNvSpPr txBox="1"/>
          <p:nvPr/>
        </p:nvSpPr>
        <p:spPr>
          <a:xfrm>
            <a:off x="1016000" y="292100"/>
            <a:ext cx="1206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1800" b="0" i="0" u="none" strike="noStrike" spc="200">
                <a:solidFill>
                  <a:srgbClr val="95C3FF"/>
                </a:solidFill>
                <a:latin typeface="LINE Seed Sans KR Bold"/>
              </a:rPr>
              <a:t>NO.04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08505049-DA01-26BB-7B7E-9D8C108A3F70}"/>
              </a:ext>
            </a:extLst>
          </p:cNvPr>
          <p:cNvSpPr txBox="1"/>
          <p:nvPr/>
        </p:nvSpPr>
        <p:spPr>
          <a:xfrm>
            <a:off x="1295400" y="2349500"/>
            <a:ext cx="15697200" cy="722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1">
              <a:lnSpc>
                <a:spcPct val="136950"/>
              </a:lnSpc>
              <a:buClr>
                <a:srgbClr val="000000"/>
              </a:buClr>
            </a:pPr>
            <a:endParaRPr lang="en-US" sz="2400" b="0" i="0" u="none" strike="noStrike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marL="342900" lvl="0" indent="-342900" algn="l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4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마이페이지 관련 </a:t>
            </a:r>
            <a:r>
              <a:rPr lang="en-US" altLang="ko-KR" sz="24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DAO</a:t>
            </a:r>
          </a:p>
          <a:p>
            <a:pPr marL="800100" lvl="1" indent="-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en-US" sz="1600" dirty="0" err="1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MyPageDAO</a:t>
            </a:r>
            <a:endParaRPr lang="en-US" sz="1600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lvl="1">
              <a:lnSpc>
                <a:spcPct val="136950"/>
              </a:lnSpc>
              <a:buClr>
                <a:srgbClr val="000000"/>
              </a:buClr>
            </a:pPr>
            <a:endParaRPr lang="en-US" sz="1600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lvl="1">
              <a:lnSpc>
                <a:spcPct val="136950"/>
              </a:lnSpc>
              <a:buClr>
                <a:srgbClr val="000000"/>
              </a:buClr>
            </a:pPr>
            <a:endParaRPr lang="en-US" sz="1600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lvl="1">
              <a:lnSpc>
                <a:spcPct val="136950"/>
              </a:lnSpc>
              <a:buClr>
                <a:srgbClr val="000000"/>
              </a:buClr>
            </a:pPr>
            <a:endParaRPr lang="en-US" sz="1600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lvl="1">
              <a:lnSpc>
                <a:spcPct val="136950"/>
              </a:lnSpc>
              <a:buClr>
                <a:srgbClr val="000000"/>
              </a:buClr>
            </a:pPr>
            <a:endParaRPr lang="en-US" sz="1600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lvl="1">
              <a:lnSpc>
                <a:spcPct val="136950"/>
              </a:lnSpc>
              <a:buClr>
                <a:srgbClr val="000000"/>
              </a:buClr>
            </a:pPr>
            <a:endParaRPr lang="en-US" sz="1600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lvl="1">
              <a:lnSpc>
                <a:spcPct val="136950"/>
              </a:lnSpc>
              <a:buClr>
                <a:srgbClr val="000000"/>
              </a:buClr>
            </a:pPr>
            <a:endParaRPr lang="en-US" sz="1600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lvl="1">
              <a:lnSpc>
                <a:spcPct val="136950"/>
              </a:lnSpc>
              <a:buClr>
                <a:srgbClr val="000000"/>
              </a:buClr>
            </a:pPr>
            <a:endParaRPr lang="en-US" sz="1600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lvl="1">
              <a:lnSpc>
                <a:spcPct val="136950"/>
              </a:lnSpc>
              <a:buClr>
                <a:srgbClr val="000000"/>
              </a:buClr>
            </a:pPr>
            <a:endParaRPr lang="en-US" sz="1600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lvl="1">
              <a:lnSpc>
                <a:spcPct val="136950"/>
              </a:lnSpc>
              <a:buClr>
                <a:srgbClr val="000000"/>
              </a:buClr>
            </a:pPr>
            <a:endParaRPr lang="en-US" sz="1600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lvl="1">
              <a:lnSpc>
                <a:spcPct val="136950"/>
              </a:lnSpc>
              <a:buClr>
                <a:srgbClr val="000000"/>
              </a:buClr>
            </a:pPr>
            <a:endParaRPr lang="en-US" sz="1600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lvl="1">
              <a:lnSpc>
                <a:spcPct val="136950"/>
              </a:lnSpc>
              <a:buClr>
                <a:srgbClr val="000000"/>
              </a:buClr>
            </a:pPr>
            <a:endParaRPr lang="en-US" sz="1600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lvl="1">
              <a:lnSpc>
                <a:spcPct val="136950"/>
              </a:lnSpc>
              <a:buClr>
                <a:srgbClr val="000000"/>
              </a:buClr>
            </a:pPr>
            <a:r>
              <a:rPr lang="en-US" sz="16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	</a:t>
            </a:r>
          </a:p>
          <a:p>
            <a:pPr lvl="0" algn="l">
              <a:lnSpc>
                <a:spcPct val="136950"/>
              </a:lnSpc>
              <a:buClr>
                <a:srgbClr val="000000"/>
              </a:buClr>
            </a:pPr>
            <a:endParaRPr lang="en-US" sz="2400" b="0" i="0" u="none" strike="noStrike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marL="342900" lvl="0" indent="-342900" algn="l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4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마이페이지 관련 </a:t>
            </a:r>
            <a:r>
              <a:rPr lang="en-US" altLang="ko-KR" sz="24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DTO</a:t>
            </a:r>
          </a:p>
          <a:p>
            <a:pPr marL="800100" lvl="1" indent="-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16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X</a:t>
            </a:r>
          </a:p>
          <a:p>
            <a:pPr lvl="1">
              <a:lnSpc>
                <a:spcPct val="136950"/>
              </a:lnSpc>
              <a:buClr>
                <a:srgbClr val="000000"/>
              </a:buClr>
            </a:pPr>
            <a:endParaRPr lang="en-US" altLang="ko-KR" sz="2400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lvl="1">
              <a:lnSpc>
                <a:spcPct val="136950"/>
              </a:lnSpc>
              <a:buClr>
                <a:srgbClr val="000000"/>
              </a:buClr>
            </a:pPr>
            <a:endParaRPr lang="en-US" altLang="ko-KR" sz="1600" b="0" i="0" u="none" strike="noStrike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marL="800100" lvl="1" indent="-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2400" b="0" i="0" u="none" strike="noStrike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marL="800100" lvl="1" indent="-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endParaRPr lang="en-US" sz="2400" b="0" i="0" u="none" strike="noStrike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58E57C4-AD2B-FA1A-2149-F94D6AA2F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3136900"/>
            <a:ext cx="7467600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8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46196-217D-2461-10D6-0D30D8B24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4D00CE4-5F6D-391A-5494-A7D3CF387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2DCAACE-184D-E540-5A22-576216E8A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7112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DED6994-486C-37BC-F2B3-FCA81EF1D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-711200"/>
            <a:ext cx="16954500" cy="2844800"/>
          </a:xfrm>
          <a:prstGeom prst="rect">
            <a:avLst/>
          </a:prstGeom>
          <a:effectLst>
            <a:outerShdw blurRad="302921" dist="109538" dir="5400000">
              <a:srgbClr val="A7A7A7">
                <a:alpha val="70000"/>
              </a:srgbClr>
            </a:outerShdw>
          </a:effectLst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4B1493C7-5C76-1B27-8E01-7B9F41D25BC1}"/>
              </a:ext>
            </a:extLst>
          </p:cNvPr>
          <p:cNvSpPr txBox="1"/>
          <p:nvPr/>
        </p:nvSpPr>
        <p:spPr>
          <a:xfrm>
            <a:off x="2425700" y="495300"/>
            <a:ext cx="134366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400" b="0" i="0" u="none" strike="noStrike" spc="400">
                <a:solidFill>
                  <a:srgbClr val="FFFFFF"/>
                </a:solidFill>
                <a:ea typeface="LINE Seed Sans KR Bold"/>
              </a:rPr>
              <a:t>로그인</a:t>
            </a:r>
            <a:r>
              <a:rPr lang="en-US" sz="6400" b="0" i="0" u="none" strike="noStrike" spc="400">
                <a:solidFill>
                  <a:srgbClr val="FFFFFF"/>
                </a:solidFill>
                <a:latin typeface="LINE Seed Sans KR Bold"/>
              </a:rPr>
              <a:t>/</a:t>
            </a:r>
            <a:r>
              <a:rPr lang="ko-KR" sz="6400" b="0" i="0" u="none" strike="noStrike" spc="400">
                <a:solidFill>
                  <a:srgbClr val="FFFFFF"/>
                </a:solidFill>
                <a:ea typeface="LINE Seed Sans KR Bold"/>
              </a:rPr>
              <a:t>회원가입</a:t>
            </a:r>
            <a:r>
              <a:rPr lang="en-US" sz="6400" b="0" i="0" u="none" strike="noStrike" spc="400">
                <a:solidFill>
                  <a:srgbClr val="FFFFFF"/>
                </a:solidFill>
                <a:latin typeface="LINE Seed Sans KR Bold"/>
              </a:rPr>
              <a:t> </a:t>
            </a:r>
            <a:r>
              <a:rPr lang="ko-KR" sz="6400" b="0" i="0" u="none" strike="noStrike" spc="400">
                <a:solidFill>
                  <a:srgbClr val="FFFFFF"/>
                </a:solidFill>
                <a:ea typeface="LINE Seed Sans KR Bold"/>
              </a:rPr>
              <a:t>기능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D24C7C3-5CE6-4410-6889-84D1CD70FCFE}"/>
              </a:ext>
            </a:extLst>
          </p:cNvPr>
          <p:cNvSpPr txBox="1"/>
          <p:nvPr/>
        </p:nvSpPr>
        <p:spPr>
          <a:xfrm>
            <a:off x="1016000" y="292100"/>
            <a:ext cx="1206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1800" b="0" i="0" u="none" strike="noStrike" spc="200">
                <a:solidFill>
                  <a:srgbClr val="95C3FF"/>
                </a:solidFill>
                <a:latin typeface="LINE Seed Sans KR Bold"/>
              </a:rPr>
              <a:t>NO.04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BDAA7DB1-635D-1C7A-5241-9FB3C25A8749}"/>
              </a:ext>
            </a:extLst>
          </p:cNvPr>
          <p:cNvSpPr txBox="1"/>
          <p:nvPr/>
        </p:nvSpPr>
        <p:spPr>
          <a:xfrm>
            <a:off x="1295400" y="6286500"/>
            <a:ext cx="15697200" cy="328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1">
              <a:lnSpc>
                <a:spcPct val="136950"/>
              </a:lnSpc>
              <a:buClr>
                <a:srgbClr val="000000"/>
              </a:buClr>
            </a:pPr>
            <a:endParaRPr lang="en-US" altLang="ko-KR" sz="2400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marL="342900" lvl="0" indent="-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4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마이페이지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 관련 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HANDLER</a:t>
            </a:r>
          </a:p>
          <a:p>
            <a:pPr marL="800100" lvl="1" indent="-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dirty="0" err="1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LogonMyPageHandler</a:t>
            </a:r>
            <a:endParaRPr lang="en-US" altLang="ko-KR" dirty="0"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lvl="2">
              <a:lnSpc>
                <a:spcPct val="136950"/>
              </a:lnSpc>
              <a:buClr>
                <a:srgbClr val="000000"/>
              </a:buClr>
            </a:pPr>
            <a:r>
              <a:rPr lang="ko-KR" altLang="en-US" sz="1600" dirty="0" err="1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ㄴ</a:t>
            </a:r>
            <a:r>
              <a:rPr lang="ko-KR" altLang="en-US" sz="16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 </a:t>
            </a:r>
            <a:r>
              <a:rPr lang="en-US" altLang="ko-KR" sz="16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dao</a:t>
            </a:r>
            <a:r>
              <a:rPr lang="ko-KR" altLang="en-US" sz="16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함수를 이용해 회원 </a:t>
            </a:r>
            <a:r>
              <a:rPr lang="ko-KR" altLang="en-US" sz="1600" dirty="0" err="1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정보가져와서</a:t>
            </a:r>
            <a:r>
              <a:rPr lang="ko-KR" altLang="en-US" sz="16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 페이지에 </a:t>
            </a:r>
            <a:r>
              <a:rPr lang="ko-KR" altLang="en-US" sz="1600" dirty="0" err="1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뿌려줌</a:t>
            </a:r>
            <a:endParaRPr lang="en-US" altLang="ko-KR" sz="1600" dirty="0"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lvl="2">
              <a:lnSpc>
                <a:spcPct val="136950"/>
              </a:lnSpc>
              <a:buClr>
                <a:srgbClr val="000000"/>
              </a:buClr>
            </a:pPr>
            <a:endParaRPr lang="en-US" altLang="ko-KR" dirty="0"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marL="800100" lvl="1" indent="-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dirty="0" err="1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ChangePhoneNumHandler</a:t>
            </a:r>
            <a:endParaRPr lang="en-US" altLang="ko-KR" dirty="0"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lvl="1">
              <a:lnSpc>
                <a:spcPct val="136950"/>
              </a:lnSpc>
              <a:buClr>
                <a:srgbClr val="000000"/>
              </a:buClr>
            </a:pPr>
            <a:r>
              <a:rPr lang="en-US" altLang="ko-KR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	</a:t>
            </a:r>
            <a:r>
              <a:rPr lang="ko-KR" altLang="en-US" sz="16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ㄴ 변경할 전화번호를 받아와서 </a:t>
            </a:r>
            <a:r>
              <a:rPr lang="en-US" altLang="ko-KR" sz="16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update </a:t>
            </a:r>
            <a:r>
              <a:rPr lang="ko-KR" altLang="en-US" sz="1600" dirty="0" err="1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시켜줌</a:t>
            </a:r>
            <a:endParaRPr lang="en-US" altLang="ko-KR" sz="1600" dirty="0"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lvl="1">
              <a:lnSpc>
                <a:spcPct val="136950"/>
              </a:lnSpc>
              <a:buClr>
                <a:srgbClr val="000000"/>
              </a:buClr>
            </a:pPr>
            <a:endParaRPr lang="en-US" altLang="ko-KR" dirty="0"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marL="800100" lvl="1" indent="-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dirty="0" err="1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ChangePwHandler</a:t>
            </a:r>
            <a:endParaRPr lang="en-US" altLang="ko-KR" dirty="0"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lvl="2">
              <a:lnSpc>
                <a:spcPct val="136950"/>
              </a:lnSpc>
              <a:buClr>
                <a:srgbClr val="000000"/>
              </a:buClr>
            </a:pPr>
            <a:r>
              <a:rPr lang="ko-KR" altLang="en-US" sz="1600" dirty="0" err="1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ㄴ</a:t>
            </a:r>
            <a:r>
              <a:rPr lang="ko-KR" altLang="en-US" sz="16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 변경할 비밀번호를 받아와서 </a:t>
            </a:r>
            <a:r>
              <a:rPr lang="en-US" altLang="ko-KR" sz="16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update </a:t>
            </a:r>
            <a:r>
              <a:rPr lang="ko-KR" altLang="en-US" sz="1600" dirty="0" err="1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시켜줌</a:t>
            </a:r>
            <a:endParaRPr lang="en-US" altLang="ko-KR" sz="1600" dirty="0"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lvl="2">
              <a:lnSpc>
                <a:spcPct val="136950"/>
              </a:lnSpc>
              <a:buClr>
                <a:srgbClr val="000000"/>
              </a:buClr>
            </a:pPr>
            <a:endParaRPr lang="en-US" altLang="ko-KR" dirty="0"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marL="800100" lvl="1" indent="-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dirty="0" err="1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OldPwCheckOkHandler</a:t>
            </a:r>
            <a:endParaRPr lang="en-US" altLang="ko-KR" dirty="0"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lvl="2">
              <a:lnSpc>
                <a:spcPct val="136950"/>
              </a:lnSpc>
              <a:buClr>
                <a:srgbClr val="000000"/>
              </a:buClr>
            </a:pPr>
            <a:r>
              <a:rPr lang="ko-KR" altLang="en-US" sz="1600" b="0" i="0" u="none" strike="noStrike" dirty="0" err="1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ㄴ</a:t>
            </a:r>
            <a:r>
              <a:rPr lang="ko-KR" altLang="en-US" sz="1600" b="0" i="0" u="none" strike="noStrike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 </a:t>
            </a:r>
            <a:r>
              <a:rPr lang="en-US" altLang="ko-KR" sz="1600" b="0" i="0" u="none" strike="noStrike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ajax</a:t>
            </a:r>
            <a:r>
              <a:rPr lang="ko-KR" altLang="en-US" sz="1600" b="0" i="0" u="none" strike="noStrike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로 이전 비밀번호와 </a:t>
            </a:r>
            <a:r>
              <a:rPr lang="ko-KR" altLang="en-US" sz="1600" b="0" i="0" u="none" strike="noStrike" dirty="0" err="1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같은지</a:t>
            </a:r>
            <a:r>
              <a:rPr lang="ko-KR" altLang="en-US" sz="1600" b="0" i="0" u="none" strike="noStrike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 확인해서 </a:t>
            </a:r>
            <a:r>
              <a:rPr lang="en-US" altLang="ko-KR" sz="1600" b="0" i="0" u="none" strike="noStrike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“success”, “fail” </a:t>
            </a:r>
            <a:r>
              <a:rPr lang="ko-KR" altLang="en-US" sz="1600" b="0" i="0" u="none" strike="noStrike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값 보내줌</a:t>
            </a:r>
            <a:endParaRPr lang="en-US" altLang="ko-KR" sz="1600" b="0" i="0" u="none" strike="noStrike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marL="342900" lvl="0" indent="-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2400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marL="342900" lvl="0" indent="-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2400" b="0" i="0" u="none" strike="noStrike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marL="342900" lvl="0" indent="-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2400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marL="342900" lvl="0" indent="-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2400" b="0" i="0" u="none" strike="noStrike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marL="342900" lvl="0" indent="-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2400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marL="342900" lvl="0" indent="-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2400" b="0" i="0" u="none" strike="noStrike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marL="342900" lvl="0" indent="-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2400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marL="342900" lvl="0" indent="-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2400" b="0" i="0" u="none" strike="noStrike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marL="342900" lvl="0" indent="-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2400" b="0" i="0" u="none" strike="noStrike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lvl="1">
              <a:lnSpc>
                <a:spcPct val="136950"/>
              </a:lnSpc>
              <a:buClr>
                <a:srgbClr val="000000"/>
              </a:buClr>
            </a:pPr>
            <a:endParaRPr lang="en-US" altLang="ko-KR" sz="1600" b="0" i="0" u="none" strike="noStrike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marL="800100" lvl="1" indent="-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2400" b="0" i="0" u="none" strike="noStrike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marL="800100" lvl="1" indent="-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endParaRPr lang="en-US" sz="2400" b="0" i="0" u="none" strike="noStrike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0194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7112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-711200"/>
            <a:ext cx="16954500" cy="2844800"/>
          </a:xfrm>
          <a:prstGeom prst="rect">
            <a:avLst/>
          </a:prstGeom>
          <a:effectLst>
            <a:outerShdw blurRad="302921" dist="109538" dir="5400000">
              <a:srgbClr val="A7A7A7">
                <a:alpha val="70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2425700" y="495300"/>
            <a:ext cx="134366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400" b="0" i="0" u="none" strike="noStrike" spc="400" dirty="0">
                <a:solidFill>
                  <a:srgbClr val="FFFFFF"/>
                </a:solidFill>
                <a:ea typeface="LINE Seed Sans KR Bold"/>
              </a:rPr>
              <a:t>예매</a:t>
            </a:r>
            <a:r>
              <a:rPr lang="en-US" sz="6400" b="0" i="0" u="none" strike="noStrike" spc="400" dirty="0">
                <a:solidFill>
                  <a:srgbClr val="FFFFFF"/>
                </a:solidFill>
                <a:latin typeface="LINE Seed Sans KR Bold"/>
              </a:rPr>
              <a:t> – </a:t>
            </a:r>
            <a:r>
              <a:rPr lang="ko-KR" altLang="en-US" sz="6400" spc="400" dirty="0">
                <a:solidFill>
                  <a:srgbClr val="FFFFFF"/>
                </a:solidFill>
                <a:latin typeface="LINE Seed Sans KR Bold"/>
                <a:ea typeface="LINE Seed Sans KR Bold"/>
              </a:rPr>
              <a:t>출</a:t>
            </a:r>
            <a:r>
              <a:rPr lang="en-US" altLang="ko-KR" sz="6400" spc="400" dirty="0">
                <a:solidFill>
                  <a:srgbClr val="FFFFFF"/>
                </a:solidFill>
                <a:latin typeface="LINE Seed Sans KR Bold"/>
                <a:ea typeface="LINE Seed Sans KR Bold"/>
              </a:rPr>
              <a:t>/</a:t>
            </a:r>
            <a:r>
              <a:rPr lang="ko-KR" altLang="en-US" sz="6400" spc="400" dirty="0">
                <a:solidFill>
                  <a:srgbClr val="FFFFFF"/>
                </a:solidFill>
                <a:latin typeface="LINE Seed Sans KR Bold"/>
                <a:ea typeface="LINE Seed Sans KR Bold"/>
              </a:rPr>
              <a:t>도착지 </a:t>
            </a:r>
            <a:r>
              <a:rPr lang="ko-KR" sz="6400" b="0" i="0" u="none" strike="noStrike" spc="400" dirty="0">
                <a:solidFill>
                  <a:srgbClr val="FFFFFF"/>
                </a:solidFill>
                <a:ea typeface="LINE Seed Sans KR Bold"/>
              </a:rPr>
              <a:t>조회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6000" y="292100"/>
            <a:ext cx="1206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1800" b="0" i="0" u="none" strike="noStrike" spc="200">
                <a:solidFill>
                  <a:srgbClr val="95C3FF"/>
                </a:solidFill>
                <a:latin typeface="LINE Seed Sans KR Bold"/>
              </a:rPr>
              <a:t>NO.04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BE42C8-1945-DF5C-4A7F-3D1D3BDE00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492" y="2832100"/>
            <a:ext cx="7772107" cy="5298631"/>
          </a:xfrm>
          <a:prstGeom prst="rect">
            <a:avLst/>
          </a:prstGeom>
        </p:spPr>
      </p:pic>
      <p:sp>
        <p:nvSpPr>
          <p:cNvPr id="9" name="TextBox 7">
            <a:extLst>
              <a:ext uri="{FF2B5EF4-FFF2-40B4-BE49-F238E27FC236}">
                <a16:creationId xmlns:a16="http://schemas.microsoft.com/office/drawing/2014/main" id="{A875F02D-5EAB-AB4E-F2B0-A4F01D20ECAB}"/>
              </a:ext>
            </a:extLst>
          </p:cNvPr>
          <p:cNvSpPr txBox="1"/>
          <p:nvPr/>
        </p:nvSpPr>
        <p:spPr>
          <a:xfrm>
            <a:off x="9829800" y="3149600"/>
            <a:ext cx="6172200" cy="3987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9479"/>
              </a:lnSpc>
            </a:pPr>
            <a:r>
              <a:rPr lang="en-US" altLang="ko-KR" sz="3200" b="0" i="0" u="sng" strike="noStrike" dirty="0" err="1">
                <a:solidFill>
                  <a:srgbClr val="000000"/>
                </a:solidFill>
                <a:ea typeface="Pretendard Regular"/>
              </a:rPr>
              <a:t>DAOImpl</a:t>
            </a:r>
            <a:r>
              <a:rPr lang="en-US" altLang="ko-KR" sz="3200" b="0" i="0" u="sng" strike="noStrike" dirty="0">
                <a:solidFill>
                  <a:srgbClr val="000000"/>
                </a:solidFill>
                <a:ea typeface="Pretendard Regular"/>
              </a:rPr>
              <a:t> – </a:t>
            </a:r>
            <a:r>
              <a:rPr lang="ko-KR" altLang="en-US" sz="3200" b="0" i="0" u="sng" strike="noStrike" dirty="0">
                <a:solidFill>
                  <a:srgbClr val="000000"/>
                </a:solidFill>
                <a:ea typeface="Pretendard Regular"/>
              </a:rPr>
              <a:t>지역 조회 기능 구현</a:t>
            </a:r>
            <a:endParaRPr lang="en-US" altLang="ko-KR" sz="3200" b="0" i="0" u="sng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29479"/>
              </a:lnSpc>
            </a:pPr>
            <a:endParaRPr lang="en-US" altLang="ko-KR" sz="18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marL="285750" lvl="0" indent="-285750">
              <a:lnSpc>
                <a:spcPct val="129479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dirty="0" err="1">
                <a:solidFill>
                  <a:srgbClr val="000000"/>
                </a:solidFill>
                <a:ea typeface="Pretendard Regular"/>
              </a:rPr>
              <a:t>메서드명</a:t>
            </a:r>
            <a:r>
              <a:rPr lang="en-US" altLang="ko-KR" sz="1800" b="1" i="0" u="none" strike="noStrike" dirty="0">
                <a:solidFill>
                  <a:srgbClr val="000000"/>
                </a:solidFill>
                <a:ea typeface="Pretendard Regular"/>
              </a:rPr>
              <a:t>: </a:t>
            </a:r>
            <a:r>
              <a:rPr lang="en-US" altLang="ko-KR" b="1" dirty="0" err="1"/>
              <a:t>selectBySidoCode</a:t>
            </a:r>
            <a:r>
              <a:rPr lang="en-US" altLang="ko-KR" b="1" dirty="0"/>
              <a:t>(int </a:t>
            </a:r>
            <a:r>
              <a:rPr lang="en-US" altLang="ko-KR" b="1" dirty="0" err="1"/>
              <a:t>sidoCode</a:t>
            </a:r>
            <a:r>
              <a:rPr lang="en-US" altLang="ko-KR" b="1" dirty="0"/>
              <a:t>)</a:t>
            </a:r>
          </a:p>
          <a:p>
            <a:pPr lvl="0">
              <a:lnSpc>
                <a:spcPct val="129479"/>
              </a:lnSpc>
            </a:pPr>
            <a:endParaRPr lang="en-US" altLang="ko-KR" dirty="0"/>
          </a:p>
          <a:p>
            <a:pPr marL="285750" lvl="0" indent="-285750">
              <a:lnSpc>
                <a:spcPct val="129479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altLang="ko-KR" b="1" dirty="0">
                <a:solidFill>
                  <a:srgbClr val="000000"/>
                </a:solidFill>
                <a:ea typeface="Pretendard Regular"/>
              </a:rPr>
              <a:t>: </a:t>
            </a:r>
            <a:r>
              <a:rPr lang="en-US" altLang="ko-KR" b="1" dirty="0" err="1">
                <a:solidFill>
                  <a:srgbClr val="000000"/>
                </a:solidFill>
                <a:ea typeface="Pretendard Regular"/>
              </a:rPr>
              <a:t>sidoCode</a:t>
            </a:r>
            <a:r>
              <a:rPr lang="ko-KR" altLang="en-US" b="1" dirty="0">
                <a:solidFill>
                  <a:srgbClr val="000000"/>
                </a:solidFill>
                <a:ea typeface="Pretendard Regular"/>
              </a:rPr>
              <a:t>를 기준으로 지역</a:t>
            </a:r>
            <a:r>
              <a:rPr lang="en-US" altLang="ko-KR" b="1" dirty="0">
                <a:solidFill>
                  <a:srgbClr val="000000"/>
                </a:solidFill>
                <a:ea typeface="Pretendard Regular"/>
              </a:rPr>
              <a:t>(region) </a:t>
            </a:r>
            <a:r>
              <a:rPr lang="ko-KR" altLang="en-US" b="1" dirty="0">
                <a:solidFill>
                  <a:srgbClr val="000000"/>
                </a:solidFill>
                <a:ea typeface="Pretendard Regular"/>
              </a:rPr>
              <a:t>테이블에서 해당 지역 목록을 조회</a:t>
            </a:r>
            <a:endParaRPr lang="en-US" altLang="ko-KR" b="1" dirty="0">
              <a:solidFill>
                <a:srgbClr val="000000"/>
              </a:solidFill>
              <a:ea typeface="Pretendard Regular"/>
            </a:endParaRPr>
          </a:p>
          <a:p>
            <a:pPr marL="285750" lvl="0" indent="-285750">
              <a:lnSpc>
                <a:spcPct val="129479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ea typeface="Pretendard Regular"/>
            </a:endParaRPr>
          </a:p>
          <a:p>
            <a:pPr marL="285750" lvl="0" indent="-285750">
              <a:lnSpc>
                <a:spcPct val="129479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dirty="0">
                <a:solidFill>
                  <a:srgbClr val="000000"/>
                </a:solidFill>
                <a:ea typeface="Pretendard Regular"/>
              </a:rPr>
              <a:t>사용 </a:t>
            </a:r>
            <a:r>
              <a:rPr lang="en-US" altLang="ko-KR" b="1" dirty="0">
                <a:solidFill>
                  <a:srgbClr val="000000"/>
                </a:solidFill>
                <a:ea typeface="Pretendard Regular"/>
              </a:rPr>
              <a:t>SQL : </a:t>
            </a:r>
            <a:r>
              <a:rPr lang="en-US" altLang="ko-KR" b="1" dirty="0"/>
              <a:t>SELECT </a:t>
            </a:r>
            <a:r>
              <a:rPr lang="en-US" altLang="ko-KR" b="1" dirty="0" err="1"/>
              <a:t>regID</a:t>
            </a:r>
            <a:r>
              <a:rPr lang="en-US" altLang="ko-KR" b="1" dirty="0"/>
              <a:t>, </a:t>
            </a:r>
            <a:r>
              <a:rPr lang="en-US" altLang="ko-KR" b="1" dirty="0" err="1"/>
              <a:t>regName</a:t>
            </a:r>
            <a:r>
              <a:rPr lang="en-US" altLang="ko-KR" b="1" dirty="0"/>
              <a:t>, </a:t>
            </a:r>
            <a:r>
              <a:rPr lang="en-US" altLang="ko-KR" b="1" dirty="0" err="1"/>
              <a:t>sidoCode</a:t>
            </a:r>
            <a:r>
              <a:rPr lang="en-US" altLang="ko-KR" b="1" dirty="0"/>
              <a:t> FROM region WHERE </a:t>
            </a:r>
            <a:r>
              <a:rPr lang="en-US" altLang="ko-KR" b="1" dirty="0" err="1"/>
              <a:t>sidoCode</a:t>
            </a:r>
            <a:r>
              <a:rPr lang="en-US" altLang="ko-KR" b="1" dirty="0"/>
              <a:t> = ?</a:t>
            </a:r>
            <a:br>
              <a:rPr lang="en-US" altLang="ko-KR" dirty="0"/>
            </a:br>
            <a:endParaRPr lang="en-US" altLang="ko-KR" dirty="0"/>
          </a:p>
          <a:p>
            <a:pPr marL="285750" lvl="0" indent="-285750">
              <a:lnSpc>
                <a:spcPct val="129479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결과 </a:t>
            </a:r>
            <a:r>
              <a:rPr lang="en-US" altLang="ko-KR" b="1" dirty="0"/>
              <a:t>:  </a:t>
            </a:r>
            <a:r>
              <a:rPr lang="ko-KR" altLang="en-US" b="1" dirty="0"/>
              <a:t>조회된 결과를  </a:t>
            </a:r>
            <a:r>
              <a:rPr lang="en-US" altLang="ko-KR" b="1" dirty="0" err="1"/>
              <a:t>RegionDTO</a:t>
            </a:r>
            <a:r>
              <a:rPr lang="en-US" altLang="ko-KR" b="1" dirty="0"/>
              <a:t> </a:t>
            </a:r>
            <a:r>
              <a:rPr lang="ko-KR" altLang="en-US" b="1" dirty="0"/>
              <a:t>리스트로 반환</a:t>
            </a:r>
            <a:endParaRPr lang="en-US" altLang="ko-KR" sz="1800" b="1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29479"/>
              </a:lnSpc>
            </a:pPr>
            <a:endParaRPr lang="ko-KR" sz="18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319A4-930F-E010-EED5-133E5DB5C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48579E4-E8D3-7CD3-BC53-467103E50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E44FD61-4F2C-B464-8987-05EEF4CE4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7112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CED7F48-EC26-B8BE-E010-2BC28434B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-711200"/>
            <a:ext cx="16954500" cy="2844800"/>
          </a:xfrm>
          <a:prstGeom prst="rect">
            <a:avLst/>
          </a:prstGeom>
          <a:effectLst>
            <a:outerShdw blurRad="302921" dist="109538" dir="5400000">
              <a:srgbClr val="A7A7A7">
                <a:alpha val="70000"/>
              </a:srgbClr>
            </a:outerShdw>
          </a:effectLst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12CEEA03-63A2-3E7B-08C7-7679CCD3FE84}"/>
              </a:ext>
            </a:extLst>
          </p:cNvPr>
          <p:cNvSpPr txBox="1"/>
          <p:nvPr/>
        </p:nvSpPr>
        <p:spPr>
          <a:xfrm>
            <a:off x="2425700" y="495300"/>
            <a:ext cx="134366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400" b="0" i="0" u="none" strike="noStrike" spc="400">
                <a:solidFill>
                  <a:srgbClr val="FFFFFF"/>
                </a:solidFill>
                <a:ea typeface="LINE Seed Sans KR Bold"/>
              </a:rPr>
              <a:t>예매</a:t>
            </a:r>
            <a:r>
              <a:rPr lang="en-US" sz="6400" b="0" i="0" u="none" strike="noStrike" spc="400">
                <a:solidFill>
                  <a:srgbClr val="FFFFFF"/>
                </a:solidFill>
                <a:latin typeface="LINE Seed Sans KR Bold"/>
              </a:rPr>
              <a:t> - </a:t>
            </a:r>
            <a:r>
              <a:rPr lang="ko-KR" sz="6400" b="0" i="0" u="none" strike="noStrike" spc="400">
                <a:solidFill>
                  <a:srgbClr val="FFFFFF"/>
                </a:solidFill>
                <a:ea typeface="LINE Seed Sans KR Bold"/>
              </a:rPr>
              <a:t>배차조회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6BF0D44-8679-0023-E90D-1C23F637F9DD}"/>
              </a:ext>
            </a:extLst>
          </p:cNvPr>
          <p:cNvSpPr txBox="1"/>
          <p:nvPr/>
        </p:nvSpPr>
        <p:spPr>
          <a:xfrm>
            <a:off x="1016000" y="292100"/>
            <a:ext cx="1206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1800" b="0" i="0" u="none" strike="noStrike" spc="200">
                <a:solidFill>
                  <a:srgbClr val="95C3FF"/>
                </a:solidFill>
                <a:latin typeface="LINE Seed Sans KR Bold"/>
              </a:rPr>
              <a:t>NO.04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F3E2D54-39D7-E366-A580-F5DADA5CD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00" y="2866571"/>
            <a:ext cx="8339951" cy="5969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213348C-193A-14C2-80B3-534F24FBD2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3200" y="2832100"/>
            <a:ext cx="6335617" cy="5969000"/>
          </a:xfrm>
          <a:prstGeom prst="rect">
            <a:avLst/>
          </a:prstGeom>
        </p:spPr>
      </p:pic>
      <p:sp>
        <p:nvSpPr>
          <p:cNvPr id="12" name="TextBox 7">
            <a:extLst>
              <a:ext uri="{FF2B5EF4-FFF2-40B4-BE49-F238E27FC236}">
                <a16:creationId xmlns:a16="http://schemas.microsoft.com/office/drawing/2014/main" id="{B4F5845B-A2B9-09CB-2BDB-EE44E4E405E9}"/>
              </a:ext>
            </a:extLst>
          </p:cNvPr>
          <p:cNvSpPr txBox="1"/>
          <p:nvPr/>
        </p:nvSpPr>
        <p:spPr>
          <a:xfrm>
            <a:off x="3892653" y="2368096"/>
            <a:ext cx="2133600" cy="2984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9479"/>
              </a:lnSpc>
            </a:pPr>
            <a:r>
              <a:rPr lang="en-US" dirty="0" err="1">
                <a:solidFill>
                  <a:srgbClr val="000000"/>
                </a:solidFill>
                <a:latin typeface="Pretendard Regular"/>
                <a:ea typeface="Pretendard Regular"/>
              </a:rPr>
              <a:t>DAOImpl</a:t>
            </a:r>
            <a:endParaRPr lang="en-US" sz="18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6C53CD99-0D20-C3F1-0B79-16F8275DD66A}"/>
              </a:ext>
            </a:extLst>
          </p:cNvPr>
          <p:cNvSpPr txBox="1"/>
          <p:nvPr/>
        </p:nvSpPr>
        <p:spPr>
          <a:xfrm>
            <a:off x="12725400" y="2324100"/>
            <a:ext cx="2133600" cy="2984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9479"/>
              </a:lnSpc>
            </a:pPr>
            <a:r>
              <a:rPr lang="en-US" dirty="0">
                <a:solidFill>
                  <a:srgbClr val="000000"/>
                </a:solidFill>
                <a:latin typeface="Pretendard Regular"/>
                <a:ea typeface="Pretendard Regular"/>
              </a:rPr>
              <a:t>JSP</a:t>
            </a:r>
            <a:endParaRPr lang="en-US" sz="18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E7C07F54-8FD0-E9E7-1E5C-7564B95129A9}"/>
              </a:ext>
            </a:extLst>
          </p:cNvPr>
          <p:cNvSpPr txBox="1"/>
          <p:nvPr/>
        </p:nvSpPr>
        <p:spPr>
          <a:xfrm>
            <a:off x="8915400" y="8909957"/>
            <a:ext cx="2133600" cy="2984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9479"/>
              </a:lnSpc>
            </a:pPr>
            <a:r>
              <a:rPr lang="ko-KR" altLang="en-US" dirty="0">
                <a:solidFill>
                  <a:srgbClr val="000000"/>
                </a:solidFill>
                <a:latin typeface="Pretendard Regular"/>
                <a:ea typeface="Pretendard Regular"/>
              </a:rPr>
              <a:t>소요시간</a:t>
            </a:r>
            <a:endParaRPr lang="en-US" sz="18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26727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C96DB-10A5-2E86-3ED7-468B8F1B2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C26590A-32AD-A04E-8096-BDCA8A5D2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F1A0341-FB56-37D5-9A7B-91614F465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7112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FB34F2B-B21C-E15E-03E3-5866DCDA4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-711200"/>
            <a:ext cx="16954500" cy="2844800"/>
          </a:xfrm>
          <a:prstGeom prst="rect">
            <a:avLst/>
          </a:prstGeom>
          <a:effectLst>
            <a:outerShdw blurRad="302921" dist="109538" dir="5400000">
              <a:srgbClr val="A7A7A7">
                <a:alpha val="70000"/>
              </a:srgbClr>
            </a:outerShdw>
          </a:effectLst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11E2905A-837D-FA74-6D9B-24589989B1E6}"/>
              </a:ext>
            </a:extLst>
          </p:cNvPr>
          <p:cNvSpPr txBox="1"/>
          <p:nvPr/>
        </p:nvSpPr>
        <p:spPr>
          <a:xfrm>
            <a:off x="2425700" y="495300"/>
            <a:ext cx="134366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400" b="0" i="0" u="none" strike="noStrike" spc="400">
                <a:solidFill>
                  <a:srgbClr val="FFFFFF"/>
                </a:solidFill>
                <a:ea typeface="LINE Seed Sans KR Bold"/>
              </a:rPr>
              <a:t>예매</a:t>
            </a:r>
            <a:r>
              <a:rPr lang="en-US" sz="6400" b="0" i="0" u="none" strike="noStrike" spc="400">
                <a:solidFill>
                  <a:srgbClr val="FFFFFF"/>
                </a:solidFill>
                <a:latin typeface="LINE Seed Sans KR Bold"/>
              </a:rPr>
              <a:t> - </a:t>
            </a:r>
            <a:r>
              <a:rPr lang="ko-KR" sz="6400" b="0" i="0" u="none" strike="noStrike" spc="400">
                <a:solidFill>
                  <a:srgbClr val="FFFFFF"/>
                </a:solidFill>
                <a:ea typeface="LINE Seed Sans KR Bold"/>
              </a:rPr>
              <a:t>배차조회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8281E20-4896-1DBF-3853-83599447477A}"/>
              </a:ext>
            </a:extLst>
          </p:cNvPr>
          <p:cNvSpPr txBox="1"/>
          <p:nvPr/>
        </p:nvSpPr>
        <p:spPr>
          <a:xfrm>
            <a:off x="1016000" y="292100"/>
            <a:ext cx="1206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1800" b="0" i="0" u="none" strike="noStrike" spc="200">
                <a:solidFill>
                  <a:srgbClr val="95C3FF"/>
                </a:solidFill>
                <a:latin typeface="LINE Seed Sans KR Bold"/>
              </a:rPr>
              <a:t>NO.04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58ECA6B3-B55C-F8FC-62D0-5FF0E3C540EA}"/>
              </a:ext>
            </a:extLst>
          </p:cNvPr>
          <p:cNvSpPr txBox="1"/>
          <p:nvPr/>
        </p:nvSpPr>
        <p:spPr>
          <a:xfrm>
            <a:off x="3892653" y="2368096"/>
            <a:ext cx="2133600" cy="2984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9479"/>
              </a:lnSpc>
            </a:pPr>
            <a:r>
              <a:rPr lang="en-US" dirty="0" err="1">
                <a:solidFill>
                  <a:srgbClr val="000000"/>
                </a:solidFill>
                <a:latin typeface="Pretendard Regular"/>
                <a:ea typeface="Pretendard Regular"/>
              </a:rPr>
              <a:t>DAOImpl</a:t>
            </a:r>
            <a:endParaRPr lang="en-US" sz="18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BD6FED14-C234-5AC3-3964-08BDDCEE61FB}"/>
              </a:ext>
            </a:extLst>
          </p:cNvPr>
          <p:cNvSpPr txBox="1"/>
          <p:nvPr/>
        </p:nvSpPr>
        <p:spPr>
          <a:xfrm>
            <a:off x="12725400" y="2324100"/>
            <a:ext cx="2133600" cy="2984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9479"/>
              </a:lnSpc>
            </a:pPr>
            <a:r>
              <a:rPr lang="en-US" dirty="0">
                <a:solidFill>
                  <a:srgbClr val="000000"/>
                </a:solidFill>
                <a:latin typeface="Pretendard Regular"/>
                <a:ea typeface="Pretendard Regular"/>
              </a:rPr>
              <a:t>JSP</a:t>
            </a:r>
            <a:endParaRPr lang="en-US" sz="18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55B0AD-06BE-A981-EA1D-25BD25D60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2744697"/>
            <a:ext cx="6765584" cy="5776549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A40DC03D-31EC-759E-F173-C9E2E66F2D8E}"/>
              </a:ext>
            </a:extLst>
          </p:cNvPr>
          <p:cNvSpPr txBox="1"/>
          <p:nvPr/>
        </p:nvSpPr>
        <p:spPr>
          <a:xfrm>
            <a:off x="5223329" y="8611960"/>
            <a:ext cx="8915400" cy="77392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29479"/>
              </a:lnSpc>
            </a:pPr>
            <a:r>
              <a:rPr lang="ko-KR" altLang="en-US" dirty="0"/>
              <a:t>버스 스케줄 목록을 동적으로 </a:t>
            </a:r>
            <a:r>
              <a:rPr lang="en-US" altLang="ko-KR" dirty="0"/>
              <a:t>HTML</a:t>
            </a:r>
            <a:r>
              <a:rPr lang="ko-KR" altLang="en-US" dirty="0"/>
              <a:t>로 생성해서 화면에 렌더링</a:t>
            </a:r>
            <a:endParaRPr lang="en-US" altLang="ko-KR" dirty="0"/>
          </a:p>
          <a:p>
            <a:pPr lvl="0">
              <a:lnSpc>
                <a:spcPct val="129479"/>
              </a:lnSpc>
            </a:pPr>
            <a:r>
              <a:rPr lang="ko-KR" altLang="en-US" dirty="0"/>
              <a:t>출발 시간</a:t>
            </a:r>
            <a:r>
              <a:rPr lang="en-US" altLang="ko-KR" dirty="0"/>
              <a:t>, </a:t>
            </a:r>
            <a:r>
              <a:rPr lang="ko-KR" altLang="en-US" dirty="0"/>
              <a:t>회사명</a:t>
            </a:r>
            <a:r>
              <a:rPr lang="en-US" altLang="ko-KR" dirty="0"/>
              <a:t>, </a:t>
            </a:r>
            <a:r>
              <a:rPr lang="ko-KR" altLang="en-US" dirty="0"/>
              <a:t>등급</a:t>
            </a:r>
            <a:r>
              <a:rPr lang="en-US" altLang="ko-KR" dirty="0"/>
              <a:t>, </a:t>
            </a:r>
            <a:r>
              <a:rPr lang="ko-KR" altLang="en-US" dirty="0"/>
              <a:t>요금</a:t>
            </a:r>
            <a:r>
              <a:rPr lang="en-US" altLang="ko-KR" dirty="0"/>
              <a:t>(</a:t>
            </a:r>
            <a:r>
              <a:rPr lang="ko-KR" altLang="en-US" dirty="0"/>
              <a:t>콤마 처리</a:t>
            </a:r>
            <a:r>
              <a:rPr lang="en-US" altLang="ko-KR" dirty="0"/>
              <a:t>), </a:t>
            </a:r>
            <a:r>
              <a:rPr lang="ko-KR" altLang="en-US" dirty="0"/>
              <a:t>남은 좌석 수</a:t>
            </a:r>
            <a:r>
              <a:rPr lang="en-US" altLang="ko-KR" dirty="0"/>
              <a:t>, </a:t>
            </a:r>
            <a:r>
              <a:rPr lang="ko-KR" altLang="en-US" dirty="0"/>
              <a:t>버튼</a:t>
            </a:r>
            <a:r>
              <a:rPr lang="en-US" altLang="ko-KR" dirty="0"/>
              <a:t>(</a:t>
            </a:r>
            <a:r>
              <a:rPr lang="ko-KR" altLang="en-US" dirty="0"/>
              <a:t>선택</a:t>
            </a:r>
            <a:r>
              <a:rPr lang="en-US" altLang="ko-KR" dirty="0"/>
              <a:t>/</a:t>
            </a:r>
            <a:r>
              <a:rPr lang="ko-KR" altLang="en-US" dirty="0"/>
              <a:t> 예매 마감 </a:t>
            </a:r>
            <a:r>
              <a:rPr lang="en-US" altLang="ko-KR" dirty="0"/>
              <a:t>/ </a:t>
            </a:r>
            <a:r>
              <a:rPr lang="ko-KR" altLang="en-US" dirty="0"/>
              <a:t>매진</a:t>
            </a:r>
            <a:r>
              <a:rPr lang="en-US" altLang="ko-KR" dirty="0"/>
              <a:t>)</a:t>
            </a:r>
            <a:endParaRPr lang="en-US" sz="18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B4A53B5-E1CD-3508-2C5D-F71DFD8B55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0" y="2744697"/>
            <a:ext cx="7183934" cy="549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871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7874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-711200"/>
            <a:ext cx="16954500" cy="2844800"/>
          </a:xfrm>
          <a:prstGeom prst="rect">
            <a:avLst/>
          </a:prstGeom>
          <a:effectLst>
            <a:outerShdw blurRad="302921" dist="109538" dir="5400000">
              <a:srgbClr val="A7A7A7">
                <a:alpha val="70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2425700" y="495300"/>
            <a:ext cx="134366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400" b="0" i="0" u="none" strike="noStrike" spc="400">
                <a:solidFill>
                  <a:srgbClr val="FFFFFF"/>
                </a:solidFill>
                <a:ea typeface="LINE Seed Sans KR Bold"/>
              </a:rPr>
              <a:t>예매</a:t>
            </a:r>
            <a:r>
              <a:rPr lang="en-US" sz="6400" b="0" i="0" u="none" strike="noStrike" spc="400">
                <a:solidFill>
                  <a:srgbClr val="FFFFFF"/>
                </a:solidFill>
                <a:latin typeface="LINE Seed Sans KR Bold"/>
              </a:rPr>
              <a:t> - </a:t>
            </a:r>
            <a:r>
              <a:rPr lang="ko-KR" sz="6400" b="0" i="0" u="none" strike="noStrike" spc="400">
                <a:solidFill>
                  <a:srgbClr val="FFFFFF"/>
                </a:solidFill>
                <a:ea typeface="LINE Seed Sans KR Bold"/>
              </a:rPr>
              <a:t>좌석선택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6000" y="292100"/>
            <a:ext cx="1206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1800" b="0" i="0" u="none" strike="noStrike" spc="200">
                <a:solidFill>
                  <a:srgbClr val="95C3FF"/>
                </a:solidFill>
                <a:latin typeface="LINE Seed Sans KR Bold"/>
              </a:rPr>
              <a:t>NO.04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A86511-5F4B-411C-89AE-98E10B2C235D}"/>
              </a:ext>
            </a:extLst>
          </p:cNvPr>
          <p:cNvSpPr txBox="1"/>
          <p:nvPr/>
        </p:nvSpPr>
        <p:spPr>
          <a:xfrm>
            <a:off x="11328399" y="2975905"/>
            <a:ext cx="5575077" cy="422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>
                <a:latin typeface="Pretendard Regular" panose="020B0600000101010101" charset="-127"/>
                <a:ea typeface="Pretendard Regular" panose="020B0600000101010101" charset="-127"/>
              </a:rPr>
              <a:t>DB</a:t>
            </a:r>
            <a:r>
              <a:rPr lang="ko-KR" altLang="en-US" sz="2600" dirty="0">
                <a:latin typeface="Pretendard Regular" panose="020B0600000101010101" charset="-127"/>
                <a:ea typeface="Pretendard Regular" panose="020B0600000101010101" charset="-127"/>
              </a:rPr>
              <a:t>에서 선택한 배차의 좌석 정보를 가져온 후 선택한 좌석 정보를 포함한 예매 정보를 </a:t>
            </a:r>
            <a:r>
              <a:rPr lang="en-US" altLang="ko-KR" sz="2600" dirty="0">
                <a:latin typeface="Pretendard Regular" panose="020B0600000101010101" charset="-127"/>
                <a:ea typeface="Pretendard Regular" panose="020B0600000101010101" charset="-127"/>
              </a:rPr>
              <a:t>AJAX </a:t>
            </a:r>
            <a:r>
              <a:rPr lang="ko-KR" altLang="en-US" sz="2600" dirty="0">
                <a:latin typeface="Pretendard Regular" panose="020B0600000101010101" charset="-127"/>
                <a:ea typeface="Pretendard Regular" panose="020B0600000101010101" charset="-127"/>
              </a:rPr>
              <a:t>방식의 </a:t>
            </a:r>
            <a:r>
              <a:rPr lang="en-US" altLang="ko-KR" sz="2600" dirty="0">
                <a:latin typeface="Pretendard Regular" panose="020B0600000101010101" charset="-127"/>
                <a:ea typeface="Pretendard Regular" panose="020B0600000101010101" charset="-127"/>
              </a:rPr>
              <a:t>POST </a:t>
            </a:r>
            <a:r>
              <a:rPr lang="ko-KR" altLang="en-US" sz="2600" dirty="0">
                <a:latin typeface="Pretendard Regular" panose="020B0600000101010101" charset="-127"/>
                <a:ea typeface="Pretendard Regular" panose="020B0600000101010101" charset="-127"/>
              </a:rPr>
              <a:t>요청으로 서버에 전송하고</a:t>
            </a:r>
            <a:r>
              <a:rPr lang="en-US" altLang="ko-KR" sz="26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600" dirty="0">
                <a:latin typeface="Pretendard Regular" panose="020B0600000101010101" charset="-127"/>
                <a:ea typeface="Pretendard Regular" panose="020B0600000101010101" charset="-127"/>
              </a:rPr>
              <a:t>사용자의 승차 인원 및 할인 정보를 함께 전달하여 승차권 결제 처리를 위한 데이터를 설정합니다</a:t>
            </a:r>
            <a:r>
              <a:rPr lang="en-US" altLang="ko-KR" sz="2600" dirty="0"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ko-KR" altLang="en-US" sz="26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9A741C9-0BD0-44BD-B06F-38ED3780BC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2432209"/>
            <a:ext cx="5384689" cy="45340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B062FE5-591E-4FF3-9E38-9AE9E361B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0710" y="2419509"/>
            <a:ext cx="4269757" cy="590563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72C0862-2EED-4C80-A052-DDDFAC185D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8800" y="6565900"/>
            <a:ext cx="5943600" cy="273526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7112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-711200"/>
            <a:ext cx="16954500" cy="2844800"/>
          </a:xfrm>
          <a:prstGeom prst="rect">
            <a:avLst/>
          </a:prstGeom>
          <a:effectLst>
            <a:outerShdw blurRad="302921" dist="109538" dir="5400000">
              <a:srgbClr val="A7A7A7">
                <a:alpha val="70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2425700" y="495300"/>
            <a:ext cx="134366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400" b="0" i="0" u="none" strike="noStrike" spc="400" dirty="0">
                <a:solidFill>
                  <a:srgbClr val="FFFFFF"/>
                </a:solidFill>
                <a:ea typeface="LINE Seed Sans KR Bold"/>
              </a:rPr>
              <a:t>예매</a:t>
            </a:r>
            <a:r>
              <a:rPr lang="en-US" sz="6400" b="0" i="0" u="none" strike="noStrike" spc="400" dirty="0">
                <a:solidFill>
                  <a:srgbClr val="FFFFFF"/>
                </a:solidFill>
                <a:latin typeface="LINE Seed Sans KR Bold"/>
              </a:rPr>
              <a:t> – </a:t>
            </a:r>
            <a:r>
              <a:rPr lang="ko-KR" altLang="en-US" sz="6400" b="0" i="0" u="none" strike="noStrike" spc="400" dirty="0">
                <a:solidFill>
                  <a:srgbClr val="FFFFFF"/>
                </a:solidFill>
                <a:ea typeface="LINE Seed Sans KR Bold"/>
              </a:rPr>
              <a:t>예매조회</a:t>
            </a:r>
            <a:r>
              <a:rPr lang="en-US" altLang="ko-KR" sz="6400" b="0" i="0" u="none" strike="noStrike" spc="400" dirty="0">
                <a:solidFill>
                  <a:srgbClr val="FFFFFF"/>
                </a:solidFill>
                <a:ea typeface="LINE Seed Sans KR Bold"/>
              </a:rPr>
              <a:t>/</a:t>
            </a:r>
            <a:r>
              <a:rPr lang="ko-KR" altLang="en-US" sz="6400" b="0" i="0" u="none" strike="noStrike" spc="400" dirty="0">
                <a:solidFill>
                  <a:srgbClr val="FFFFFF"/>
                </a:solidFill>
                <a:ea typeface="LINE Seed Sans KR Bold"/>
              </a:rPr>
              <a:t>수정</a:t>
            </a:r>
            <a:r>
              <a:rPr lang="en-US" altLang="ko-KR" sz="6400" b="0" i="0" u="none" strike="noStrike" spc="400" dirty="0">
                <a:solidFill>
                  <a:srgbClr val="FFFFFF"/>
                </a:solidFill>
                <a:ea typeface="LINE Seed Sans KR Bold"/>
              </a:rPr>
              <a:t>/</a:t>
            </a:r>
            <a:r>
              <a:rPr lang="ko-KR" altLang="en-US" sz="6400" b="0" i="0" u="none" strike="noStrike" spc="400" dirty="0">
                <a:solidFill>
                  <a:srgbClr val="FFFFFF"/>
                </a:solidFill>
                <a:ea typeface="LINE Seed Sans KR Bold"/>
              </a:rPr>
              <a:t>삭제</a:t>
            </a:r>
            <a:endParaRPr lang="ko-KR" sz="6400" b="0" i="0" u="none" strike="noStrike" spc="400" dirty="0">
              <a:solidFill>
                <a:srgbClr val="FFFFFF"/>
              </a:solidFill>
              <a:ea typeface="LINE Seed Sans K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16000" y="292100"/>
            <a:ext cx="1206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1800" b="0" i="0" u="none" strike="noStrike" spc="200">
                <a:solidFill>
                  <a:srgbClr val="95C3FF"/>
                </a:solidFill>
                <a:latin typeface="LINE Seed Sans KR Bold"/>
              </a:rPr>
              <a:t>NO.04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000CA0-AF00-4819-8037-E8F1E9009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00" y="2660651"/>
            <a:ext cx="4070437" cy="6286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B91B01-43B1-4490-A8FD-F590BA4AC226}"/>
              </a:ext>
            </a:extLst>
          </p:cNvPr>
          <p:cNvSpPr txBox="1"/>
          <p:nvPr/>
        </p:nvSpPr>
        <p:spPr>
          <a:xfrm>
            <a:off x="11357018" y="2958072"/>
            <a:ext cx="5575077" cy="1821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600" dirty="0">
                <a:latin typeface="Pretendard Regular" panose="020B0600000101010101" charset="-127"/>
                <a:ea typeface="Pretendard Regular" panose="020B0600000101010101" charset="-127"/>
              </a:rPr>
              <a:t>로그인한</a:t>
            </a:r>
            <a:r>
              <a:rPr lang="en-US" altLang="ko-KR" sz="2600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600" dirty="0">
                <a:latin typeface="Pretendard Regular" panose="020B0600000101010101" charset="-127"/>
                <a:ea typeface="Pretendard Regular" panose="020B0600000101010101" charset="-127"/>
              </a:rPr>
              <a:t>사용자</a:t>
            </a:r>
            <a:r>
              <a:rPr lang="en-US" altLang="ko-KR" sz="2600" dirty="0">
                <a:latin typeface="Pretendard Regular" panose="020B0600000101010101" charset="-127"/>
                <a:ea typeface="Pretendard Regular" panose="020B0600000101010101" charset="-127"/>
              </a:rPr>
              <a:t> ID </a:t>
            </a:r>
            <a:r>
              <a:rPr lang="ko-KR" altLang="en-US" sz="2600" dirty="0">
                <a:latin typeface="Pretendard Regular" panose="020B0600000101010101" charset="-127"/>
                <a:ea typeface="Pretendard Regular" panose="020B0600000101010101" charset="-127"/>
              </a:rPr>
              <a:t>값을 조건으로 사용자가 예매한 예매 내역을 가져와 화면에 출력합니다</a:t>
            </a:r>
            <a:r>
              <a:rPr lang="en-US" altLang="ko-KR" sz="2600" dirty="0"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ko-KR" altLang="en-US" sz="26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2988B87-F17F-420B-8DDA-EDCF790D8A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9337" y="2819342"/>
            <a:ext cx="4616687" cy="22353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041AD97-1665-45F3-A568-38C9EEFA55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0265" y="5295957"/>
            <a:ext cx="5886753" cy="260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23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7112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-990600"/>
            <a:ext cx="16954500" cy="9258300"/>
          </a:xfrm>
          <a:prstGeom prst="rect">
            <a:avLst/>
          </a:prstGeom>
          <a:effectLst>
            <a:outerShdw blurRad="746870" dist="142427" dir="5400000">
              <a:srgbClr val="A7A7A7">
                <a:alpha val="60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4203700" y="8737600"/>
            <a:ext cx="98679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endParaRPr lang="en-US" sz="2300" b="0" i="0" u="none" strike="noStrike" spc="600" dirty="0">
              <a:solidFill>
                <a:srgbClr val="0068F2"/>
              </a:solidFill>
              <a:latin typeface="LINE Seed Sans KR Regula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78200" y="3162300"/>
            <a:ext cx="115316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9000" b="0" i="0" u="none" strike="noStrike" spc="600">
                <a:solidFill>
                  <a:srgbClr val="FFFFFF"/>
                </a:solidFill>
                <a:latin typeface="LINE Seed Sans KR Bold"/>
              </a:rPr>
              <a:t>KOBUS </a:t>
            </a:r>
            <a:r>
              <a:rPr lang="ko-KR" sz="9000" b="0" i="0" u="none" strike="noStrike" spc="600">
                <a:solidFill>
                  <a:srgbClr val="FFFFFF"/>
                </a:solidFill>
                <a:ea typeface="LINE Seed Sans KR Bold"/>
              </a:rPr>
              <a:t>기획의도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26400" y="1003300"/>
            <a:ext cx="2235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7200" b="0" i="0" u="none" strike="noStrike" spc="500">
                <a:solidFill>
                  <a:srgbClr val="A2CAFF">
                    <a:alpha val="34902"/>
                  </a:srgbClr>
                </a:solidFill>
                <a:latin typeface="LINE Seed Sans KR Bold"/>
              </a:rPr>
              <a:t>01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7112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00" y="-711200"/>
            <a:ext cx="16954500" cy="2844800"/>
          </a:xfrm>
          <a:prstGeom prst="rect">
            <a:avLst/>
          </a:prstGeom>
          <a:effectLst>
            <a:outerShdw blurRad="302921" dist="109538" dir="5400000">
              <a:srgbClr val="A7A7A7">
                <a:alpha val="70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2425700" y="495300"/>
            <a:ext cx="134366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400" b="0" i="0" u="none" strike="noStrike" spc="400" dirty="0">
                <a:solidFill>
                  <a:srgbClr val="FFFFFF"/>
                </a:solidFill>
                <a:ea typeface="LINE Seed Sans KR Bold"/>
              </a:rPr>
              <a:t>예매</a:t>
            </a:r>
            <a:r>
              <a:rPr lang="en-US" sz="6400" b="0" i="0" u="none" strike="noStrike" spc="400" dirty="0">
                <a:solidFill>
                  <a:srgbClr val="FFFFFF"/>
                </a:solidFill>
                <a:latin typeface="LINE Seed Sans KR Bold"/>
              </a:rPr>
              <a:t> – </a:t>
            </a:r>
            <a:r>
              <a:rPr lang="ko-KR" altLang="en-US" sz="6400" b="0" i="0" u="none" strike="noStrike" spc="400" dirty="0">
                <a:solidFill>
                  <a:srgbClr val="FFFFFF"/>
                </a:solidFill>
                <a:ea typeface="LINE Seed Sans KR Bold"/>
              </a:rPr>
              <a:t>예매조회</a:t>
            </a:r>
            <a:r>
              <a:rPr lang="en-US" altLang="ko-KR" sz="6400" b="0" i="0" u="none" strike="noStrike" spc="400" dirty="0">
                <a:solidFill>
                  <a:srgbClr val="FFFFFF"/>
                </a:solidFill>
                <a:ea typeface="LINE Seed Sans KR Bold"/>
              </a:rPr>
              <a:t>/</a:t>
            </a:r>
            <a:r>
              <a:rPr lang="ko-KR" altLang="en-US" sz="6400" b="0" i="0" u="none" strike="noStrike" spc="400" dirty="0">
                <a:solidFill>
                  <a:srgbClr val="FFFFFF"/>
                </a:solidFill>
                <a:ea typeface="LINE Seed Sans KR Bold"/>
              </a:rPr>
              <a:t>수정</a:t>
            </a:r>
            <a:r>
              <a:rPr lang="en-US" altLang="ko-KR" sz="6400" b="0" i="0" u="none" strike="noStrike" spc="400" dirty="0">
                <a:solidFill>
                  <a:srgbClr val="FFFFFF"/>
                </a:solidFill>
                <a:ea typeface="LINE Seed Sans KR Bold"/>
              </a:rPr>
              <a:t>/</a:t>
            </a:r>
            <a:r>
              <a:rPr lang="ko-KR" altLang="en-US" sz="6400" b="0" i="0" u="none" strike="noStrike" spc="400" dirty="0">
                <a:solidFill>
                  <a:srgbClr val="FFFFFF"/>
                </a:solidFill>
                <a:ea typeface="LINE Seed Sans KR Bold"/>
              </a:rPr>
              <a:t>삭제</a:t>
            </a:r>
            <a:endParaRPr lang="ko-KR" sz="6400" b="0" i="0" u="none" strike="noStrike" spc="400" dirty="0">
              <a:solidFill>
                <a:srgbClr val="FFFFFF"/>
              </a:solidFill>
              <a:ea typeface="LINE Seed Sans K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16000" y="292100"/>
            <a:ext cx="1206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1800" b="0" i="0" u="none" strike="noStrike" spc="200">
                <a:solidFill>
                  <a:srgbClr val="95C3FF"/>
                </a:solidFill>
                <a:latin typeface="LINE Seed Sans KR Bold"/>
              </a:rPr>
              <a:t>NO.04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B91B01-43B1-4490-A8FD-F590BA4AC226}"/>
              </a:ext>
            </a:extLst>
          </p:cNvPr>
          <p:cNvSpPr txBox="1"/>
          <p:nvPr/>
        </p:nvSpPr>
        <p:spPr>
          <a:xfrm>
            <a:off x="11357018" y="2958072"/>
            <a:ext cx="5575077" cy="422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600" dirty="0">
                <a:latin typeface="Pretendard Regular" panose="020B0600000101010101" charset="-127"/>
                <a:ea typeface="Pretendard Regular" panose="020B0600000101010101" charset="-127"/>
              </a:rPr>
              <a:t>선택한 좌석 정보를 포함한 예매 취소 요청을 </a:t>
            </a:r>
            <a:r>
              <a:rPr lang="en-US" altLang="ko-KR" sz="2600" dirty="0">
                <a:latin typeface="Pretendard Regular" panose="020B0600000101010101" charset="-127"/>
                <a:ea typeface="Pretendard Regular" panose="020B0600000101010101" charset="-127"/>
              </a:rPr>
              <a:t>AJAX </a:t>
            </a:r>
            <a:r>
              <a:rPr lang="ko-KR" altLang="en-US" sz="2600" dirty="0">
                <a:latin typeface="Pretendard Regular" panose="020B0600000101010101" charset="-127"/>
                <a:ea typeface="Pretendard Regular" panose="020B0600000101010101" charset="-127"/>
              </a:rPr>
              <a:t>방식의 </a:t>
            </a:r>
            <a:r>
              <a:rPr lang="en-US" altLang="ko-KR" sz="2600" dirty="0">
                <a:latin typeface="Pretendard Regular" panose="020B0600000101010101" charset="-127"/>
                <a:ea typeface="Pretendard Regular" panose="020B0600000101010101" charset="-127"/>
              </a:rPr>
              <a:t>POST</a:t>
            </a:r>
            <a:r>
              <a:rPr lang="ko-KR" altLang="en-US" sz="2600" dirty="0">
                <a:latin typeface="Pretendard Regular" panose="020B0600000101010101" charset="-127"/>
                <a:ea typeface="Pretendard Regular" panose="020B0600000101010101" charset="-127"/>
              </a:rPr>
              <a:t>로 서버에 전송하며</a:t>
            </a:r>
            <a:r>
              <a:rPr lang="en-US" altLang="ko-KR" sz="2600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600" dirty="0">
                <a:latin typeface="Pretendard Regular" panose="020B0600000101010101" charset="-127"/>
                <a:ea typeface="Pretendard Regular" panose="020B0600000101010101" charset="-127"/>
              </a:rPr>
              <a:t>사용자의 승차 인원</a:t>
            </a:r>
            <a:r>
              <a:rPr lang="en-US" altLang="ko-KR" sz="26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600" dirty="0">
                <a:latin typeface="Pretendard Regular" panose="020B0600000101010101" charset="-127"/>
                <a:ea typeface="Pretendard Regular" panose="020B0600000101010101" charset="-127"/>
              </a:rPr>
              <a:t>할인 정보</a:t>
            </a:r>
            <a:r>
              <a:rPr lang="en-US" altLang="ko-KR" sz="26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600" dirty="0">
                <a:latin typeface="Pretendard Regular" panose="020B0600000101010101" charset="-127"/>
                <a:ea typeface="Pretendard Regular" panose="020B0600000101010101" charset="-127"/>
              </a:rPr>
              <a:t>결제 방식 등의 부가 정보도 함께 전달하여 승차권 취소 및 환불 처리를 위한 데이터를 설정하고</a:t>
            </a:r>
            <a:r>
              <a:rPr lang="en-US" altLang="ko-KR" sz="2600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600" dirty="0">
                <a:latin typeface="Pretendard Regular" panose="020B0600000101010101" charset="-127"/>
                <a:ea typeface="Pretendard Regular" panose="020B0600000101010101" charset="-127"/>
              </a:rPr>
              <a:t>최종적으로 예매 취소를 수행합니다</a:t>
            </a:r>
            <a:r>
              <a:rPr lang="en-US" altLang="ko-KR" sz="2600" dirty="0"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ko-KR" altLang="en-US" sz="26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C920EA-F3E4-4081-92DD-8816D35D7E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8571" y="5802502"/>
            <a:ext cx="6058239" cy="47333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928642A-F7F0-42EA-BBE4-C96A42EF9A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2676" y="2426728"/>
            <a:ext cx="5413942" cy="308264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15EBF7B-7556-4767-A866-F3E3EAD68D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900" y="2800329"/>
            <a:ext cx="4188121" cy="448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0722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7112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-711200"/>
            <a:ext cx="16954500" cy="2844800"/>
          </a:xfrm>
          <a:prstGeom prst="rect">
            <a:avLst/>
          </a:prstGeom>
          <a:effectLst>
            <a:outerShdw blurRad="302921" dist="109538" dir="5400000">
              <a:srgbClr val="A7A7A7">
                <a:alpha val="70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2425700" y="495300"/>
            <a:ext cx="134366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400" b="0" i="0" u="none" strike="noStrike" spc="400">
                <a:solidFill>
                  <a:srgbClr val="FFFFFF"/>
                </a:solidFill>
                <a:ea typeface="LINE Seed Sans KR Bold"/>
              </a:rPr>
              <a:t>예매</a:t>
            </a:r>
            <a:r>
              <a:rPr lang="en-US" sz="6400" b="0" i="0" u="none" strike="noStrike" spc="400">
                <a:solidFill>
                  <a:srgbClr val="FFFFFF"/>
                </a:solidFill>
                <a:latin typeface="LINE Seed Sans KR Bold"/>
              </a:rPr>
              <a:t> - </a:t>
            </a:r>
            <a:r>
              <a:rPr lang="ko-KR" sz="6400" b="0" i="0" u="none" strike="noStrike" spc="400">
                <a:solidFill>
                  <a:srgbClr val="FFFFFF"/>
                </a:solidFill>
                <a:ea typeface="LINE Seed Sans KR Bold"/>
              </a:rPr>
              <a:t>결제관리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6000" y="292100"/>
            <a:ext cx="1206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1800" b="0" i="0" u="none" strike="noStrike" spc="200">
                <a:solidFill>
                  <a:srgbClr val="95C3FF"/>
                </a:solidFill>
                <a:latin typeface="LINE Seed Sans KR Bold"/>
              </a:rPr>
              <a:t>NO.04</a:t>
            </a:r>
          </a:p>
        </p:txBody>
      </p:sp>
      <p:pic>
        <p:nvPicPr>
          <p:cNvPr id="10" name="그래픽 9" descr="로켓 단색으로 채워진">
            <a:extLst>
              <a:ext uri="{FF2B5EF4-FFF2-40B4-BE49-F238E27FC236}">
                <a16:creationId xmlns:a16="http://schemas.microsoft.com/office/drawing/2014/main" id="{CCE12209-E5CA-A721-56BB-2DDFB50E7D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7764" y="3526967"/>
            <a:ext cx="1399635" cy="1399635"/>
          </a:xfrm>
          <a:prstGeom prst="rect">
            <a:avLst/>
          </a:prstGeom>
        </p:spPr>
      </p:pic>
      <p:pic>
        <p:nvPicPr>
          <p:cNvPr id="11" name="그래픽 10" descr="데이터베이스 단색으로 채워진">
            <a:extLst>
              <a:ext uri="{FF2B5EF4-FFF2-40B4-BE49-F238E27FC236}">
                <a16:creationId xmlns:a16="http://schemas.microsoft.com/office/drawing/2014/main" id="{9E340375-ABDE-6EC1-A84B-A46FA270CA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795130" y="3575649"/>
            <a:ext cx="1388852" cy="1388852"/>
          </a:xfrm>
          <a:prstGeom prst="rect">
            <a:avLst/>
          </a:prstGeom>
        </p:spPr>
      </p:pic>
      <p:pic>
        <p:nvPicPr>
          <p:cNvPr id="12" name="그래픽 11" descr="확인 표시 단색으로 채워진">
            <a:extLst>
              <a:ext uri="{FF2B5EF4-FFF2-40B4-BE49-F238E27FC236}">
                <a16:creationId xmlns:a16="http://schemas.microsoft.com/office/drawing/2014/main" id="{6BCCDFF7-A4C3-F159-B0E0-AFD9ED7453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85006" y="3575649"/>
            <a:ext cx="1388852" cy="1388852"/>
          </a:xfrm>
          <a:prstGeom prst="rect">
            <a:avLst/>
          </a:prstGeom>
        </p:spPr>
      </p:pic>
      <p:pic>
        <p:nvPicPr>
          <p:cNvPr id="13" name="그래픽 12" descr="전송 단색으로 채워진">
            <a:extLst>
              <a:ext uri="{FF2B5EF4-FFF2-40B4-BE49-F238E27FC236}">
                <a16:creationId xmlns:a16="http://schemas.microsoft.com/office/drawing/2014/main" id="{485292CB-E7A8-57D3-44D0-0A83D5F49B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45462" y="3575649"/>
            <a:ext cx="1388852" cy="1388852"/>
          </a:xfrm>
          <a:prstGeom prst="rect">
            <a:avLst/>
          </a:prstGeom>
        </p:spPr>
      </p:pic>
      <p:pic>
        <p:nvPicPr>
          <p:cNvPr id="14" name="그래픽 13" descr="말풍선 단색으로 채워진">
            <a:extLst>
              <a:ext uri="{FF2B5EF4-FFF2-40B4-BE49-F238E27FC236}">
                <a16:creationId xmlns:a16="http://schemas.microsoft.com/office/drawing/2014/main" id="{0F0246FC-5AD2-443F-10B7-4FD1B15A13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265762" y="3575648"/>
            <a:ext cx="1388852" cy="13888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8EDC986-39E8-E180-B3B5-FD91CE8B2F4F}"/>
              </a:ext>
            </a:extLst>
          </p:cNvPr>
          <p:cNvSpPr txBox="1"/>
          <p:nvPr/>
        </p:nvSpPr>
        <p:spPr>
          <a:xfrm>
            <a:off x="159499" y="5504786"/>
            <a:ext cx="3659756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600" dirty="0">
                <a:ea typeface="맑은 고딕"/>
                <a:cs typeface="Calibri"/>
              </a:rPr>
              <a:t>사이트 접속</a:t>
            </a:r>
            <a:endParaRPr lang="ko-KR" dirty="0">
              <a:cs typeface="Calibri"/>
            </a:endParaRPr>
          </a:p>
          <a:p>
            <a:pPr algn="ctr"/>
            <a:r>
              <a:rPr lang="ko-KR" altLang="en-US" sz="3600" dirty="0">
                <a:ea typeface="맑은 고딕"/>
                <a:cs typeface="Calibri"/>
              </a:rPr>
              <a:t>노선,</a:t>
            </a:r>
          </a:p>
          <a:p>
            <a:pPr algn="ctr"/>
            <a:r>
              <a:rPr lang="ko-KR" altLang="en-US" sz="3600" dirty="0">
                <a:ea typeface="맑은 고딕"/>
                <a:cs typeface="Calibri"/>
              </a:rPr>
              <a:t>시간대,</a:t>
            </a:r>
            <a:endParaRPr lang="ko-KR" dirty="0"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3600" dirty="0">
                <a:ea typeface="맑은 고딕"/>
                <a:cs typeface="Calibri"/>
              </a:rPr>
              <a:t>좌석 선택</a:t>
            </a:r>
            <a:endParaRPr lang="ko-KR">
              <a:ea typeface="맑은 고딕"/>
              <a:cs typeface="Calibri"/>
            </a:endParaRPr>
          </a:p>
          <a:p>
            <a:endParaRPr lang="ko-KR" altLang="en-US" sz="3600" dirty="0">
              <a:ea typeface="맑은 고딕"/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F9FAEA-B68E-6EC0-5732-461554C53D02}"/>
              </a:ext>
            </a:extLst>
          </p:cNvPr>
          <p:cNvSpPr txBox="1"/>
          <p:nvPr/>
        </p:nvSpPr>
        <p:spPr>
          <a:xfrm>
            <a:off x="3329708" y="5817492"/>
            <a:ext cx="325000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600" dirty="0">
                <a:ea typeface="맑은 고딕"/>
                <a:cs typeface="Calibri"/>
              </a:rPr>
              <a:t>결제정보입력</a:t>
            </a:r>
          </a:p>
          <a:p>
            <a:pPr algn="ctr"/>
            <a:r>
              <a:rPr lang="ko-KR" altLang="en-US" sz="3600" dirty="0">
                <a:ea typeface="맑은 고딕"/>
                <a:cs typeface="Calibri"/>
              </a:rPr>
              <a:t>(</a:t>
            </a:r>
            <a:r>
              <a:rPr lang="ko-KR" altLang="en-US" sz="3600" dirty="0" err="1">
                <a:ea typeface="맑은 고딕"/>
                <a:cs typeface="Calibri"/>
              </a:rPr>
              <a:t>프패</a:t>
            </a:r>
            <a:r>
              <a:rPr lang="ko-KR" altLang="en-US" sz="3600" dirty="0">
                <a:ea typeface="맑은 고딕"/>
                <a:cs typeface="Calibri"/>
              </a:rPr>
              <a:t>/정기권 </a:t>
            </a:r>
          </a:p>
          <a:p>
            <a:pPr algn="ctr"/>
            <a:r>
              <a:rPr lang="ko-KR" altLang="en-US" sz="3600" dirty="0">
                <a:ea typeface="맑은 고딕"/>
                <a:cs typeface="Calibri"/>
              </a:rPr>
              <a:t>사용 가능)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54B7C7-4593-24F6-B23A-3C84A4AD1BAE}"/>
              </a:ext>
            </a:extLst>
          </p:cNvPr>
          <p:cNvSpPr txBox="1"/>
          <p:nvPr/>
        </p:nvSpPr>
        <p:spPr>
          <a:xfrm>
            <a:off x="6661658" y="5537134"/>
            <a:ext cx="262458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600" dirty="0">
                <a:ea typeface="맑은 고딕"/>
                <a:cs typeface="Calibri"/>
              </a:rPr>
              <a:t>결제 버튼 클릭​</a:t>
            </a:r>
            <a:endParaRPr lang="ko-KR"/>
          </a:p>
          <a:p>
            <a:pPr algn="ctr"/>
            <a:r>
              <a:rPr lang="ko-KR" altLang="en-US" sz="3600" err="1">
                <a:ea typeface="맑은 고딕"/>
                <a:cs typeface="Calibri"/>
              </a:rPr>
              <a:t>포트원</a:t>
            </a:r>
            <a:r>
              <a:rPr lang="ko-KR" altLang="en-US" sz="3600" dirty="0">
                <a:ea typeface="맑은 고딕"/>
                <a:cs typeface="Calibri"/>
              </a:rPr>
              <a:t> </a:t>
            </a:r>
            <a:r>
              <a:rPr lang="ko-KR" altLang="en-US" sz="3600" err="1">
                <a:ea typeface="맑은 고딕"/>
                <a:cs typeface="Calibri"/>
              </a:rPr>
              <a:t>API요청</a:t>
            </a:r>
            <a:endParaRPr lang="ko-KR" altLang="en-US" sz="3600">
              <a:ea typeface="맑은 고딕"/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F5C785-94F3-CDCF-C1D1-8E10BDA10456}"/>
              </a:ext>
            </a:extLst>
          </p:cNvPr>
          <p:cNvSpPr txBox="1"/>
          <p:nvPr/>
        </p:nvSpPr>
        <p:spPr>
          <a:xfrm>
            <a:off x="9422111" y="6302728"/>
            <a:ext cx="262458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600" dirty="0">
                <a:ea typeface="맑은 고딕"/>
                <a:cs typeface="Calibri"/>
              </a:rPr>
              <a:t>응답처리</a:t>
            </a:r>
            <a:endParaRPr lang="ko-K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B4C7B9-F759-B474-FE1E-5563844F8757}"/>
              </a:ext>
            </a:extLst>
          </p:cNvPr>
          <p:cNvSpPr txBox="1"/>
          <p:nvPr/>
        </p:nvSpPr>
        <p:spPr>
          <a:xfrm>
            <a:off x="12171783" y="6291945"/>
            <a:ext cx="262458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600" dirty="0" err="1">
                <a:ea typeface="맑은 고딕"/>
                <a:cs typeface="Calibri"/>
              </a:rPr>
              <a:t>DB저장</a:t>
            </a:r>
            <a:r>
              <a:rPr lang="ko-KR" altLang="en-US" sz="3600" dirty="0">
                <a:ea typeface="맑은 고딕"/>
                <a:cs typeface="Calibri"/>
              </a:rPr>
              <a:t>​</a:t>
            </a:r>
            <a:endParaRPr lang="ko-KR"/>
          </a:p>
        </p:txBody>
      </p:sp>
      <p:pic>
        <p:nvPicPr>
          <p:cNvPr id="21" name="그래픽 20" descr="불꽃놀이 단색으로 채워진">
            <a:extLst>
              <a:ext uri="{FF2B5EF4-FFF2-40B4-BE49-F238E27FC236}">
                <a16:creationId xmlns:a16="http://schemas.microsoft.com/office/drawing/2014/main" id="{E19FEBDD-175A-A45F-AC39-1D87C489584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717329" y="3575648"/>
            <a:ext cx="1388852" cy="138885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823047B-1BF5-FA82-F0D4-13DF15C84589}"/>
              </a:ext>
            </a:extLst>
          </p:cNvPr>
          <p:cNvSpPr txBox="1"/>
          <p:nvPr/>
        </p:nvSpPr>
        <p:spPr>
          <a:xfrm>
            <a:off x="15093980" y="6291945"/>
            <a:ext cx="262458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600" dirty="0">
                <a:ea typeface="맑은 고딕"/>
                <a:cs typeface="Calibri"/>
              </a:rPr>
              <a:t>결제완료!</a:t>
            </a:r>
            <a:endParaRPr lang="ko-KR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7112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-711200"/>
            <a:ext cx="16954500" cy="2844800"/>
          </a:xfrm>
          <a:prstGeom prst="rect">
            <a:avLst/>
          </a:prstGeom>
          <a:effectLst>
            <a:outerShdw blurRad="302921" dist="109538" dir="5400000">
              <a:srgbClr val="A7A7A7">
                <a:alpha val="70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2425700" y="495300"/>
            <a:ext cx="134366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400" b="0" i="0" u="none" strike="noStrike" spc="400" dirty="0">
                <a:solidFill>
                  <a:srgbClr val="FFFFFF"/>
                </a:solidFill>
                <a:ea typeface="LINE Seed Sans KR Bold"/>
              </a:rPr>
              <a:t>정기권</a:t>
            </a:r>
            <a:r>
              <a:rPr lang="en-US" sz="6400" b="0" i="0" u="none" strike="noStrike" spc="400" dirty="0">
                <a:solidFill>
                  <a:srgbClr val="FFFFFF"/>
                </a:solidFill>
                <a:latin typeface="LINE Seed Sans KR Bold"/>
              </a:rPr>
              <a:t> / </a:t>
            </a:r>
            <a:r>
              <a:rPr lang="ko-KR" sz="6400" b="0" i="0" u="none" strike="noStrike" spc="400" dirty="0">
                <a:solidFill>
                  <a:srgbClr val="FFFFFF"/>
                </a:solidFill>
                <a:ea typeface="LINE Seed Sans KR Bold"/>
              </a:rPr>
              <a:t>프리패스</a:t>
            </a:r>
            <a:endParaRPr lang="ko-KR" sz="6400" b="0" i="0" u="none" strike="noStrike" spc="400" dirty="0">
              <a:solidFill>
                <a:srgbClr val="FFFFFF"/>
              </a:solidFill>
              <a:ea typeface="LINE Seed Sans KR Bold"/>
              <a:cs typeface="Calibri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16000" y="292100"/>
            <a:ext cx="1206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1800" b="0" i="0" u="none" strike="noStrike" spc="200">
                <a:solidFill>
                  <a:srgbClr val="95C3FF"/>
                </a:solidFill>
                <a:latin typeface="LINE Seed Sans KR Bold"/>
              </a:rPr>
              <a:t>NO.04</a:t>
            </a:r>
          </a:p>
        </p:txBody>
      </p:sp>
      <p:pic>
        <p:nvPicPr>
          <p:cNvPr id="10" name="그래픽 9" descr="데이터베이스 단색으로 채워진">
            <a:extLst>
              <a:ext uri="{FF2B5EF4-FFF2-40B4-BE49-F238E27FC236}">
                <a16:creationId xmlns:a16="http://schemas.microsoft.com/office/drawing/2014/main" id="{D8DD2AF6-3E67-FCBF-33AE-F48EFB95BA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00007" y="4028536"/>
            <a:ext cx="1345720" cy="1345720"/>
          </a:xfrm>
          <a:prstGeom prst="rect">
            <a:avLst/>
          </a:prstGeom>
        </p:spPr>
      </p:pic>
      <p:pic>
        <p:nvPicPr>
          <p:cNvPr id="14" name="그래픽 13" descr="전송 단색으로 채워진">
            <a:extLst>
              <a:ext uri="{FF2B5EF4-FFF2-40B4-BE49-F238E27FC236}">
                <a16:creationId xmlns:a16="http://schemas.microsoft.com/office/drawing/2014/main" id="{A2CF3A6D-EC30-F596-F236-D8DFB57780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79735" y="4028536"/>
            <a:ext cx="1345720" cy="1345720"/>
          </a:xfrm>
          <a:prstGeom prst="rect">
            <a:avLst/>
          </a:prstGeom>
        </p:spPr>
      </p:pic>
      <p:pic>
        <p:nvPicPr>
          <p:cNvPr id="16" name="그래픽 15" descr="말풍선 단색으로 채워진">
            <a:extLst>
              <a:ext uri="{FF2B5EF4-FFF2-40B4-BE49-F238E27FC236}">
                <a16:creationId xmlns:a16="http://schemas.microsoft.com/office/drawing/2014/main" id="{C886BC45-D122-3FE2-6342-B22C63E8E8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33412" y="4082450"/>
            <a:ext cx="1345720" cy="1345720"/>
          </a:xfrm>
          <a:prstGeom prst="rect">
            <a:avLst/>
          </a:prstGeom>
        </p:spPr>
      </p:pic>
      <p:pic>
        <p:nvPicPr>
          <p:cNvPr id="18" name="그래픽 17" descr="불꽃놀이 단색으로 채워진">
            <a:extLst>
              <a:ext uri="{FF2B5EF4-FFF2-40B4-BE49-F238E27FC236}">
                <a16:creationId xmlns:a16="http://schemas.microsoft.com/office/drawing/2014/main" id="{1FBFEBE5-2DD4-C4A4-755F-C99202F9F1F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803593" y="4028535"/>
            <a:ext cx="1345720" cy="13457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D13251A-8C8E-B371-5A1A-3D72A4EC9221}"/>
              </a:ext>
            </a:extLst>
          </p:cNvPr>
          <p:cNvSpPr txBox="1"/>
          <p:nvPr/>
        </p:nvSpPr>
        <p:spPr>
          <a:xfrm>
            <a:off x="256546" y="5418522"/>
            <a:ext cx="3659756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sz="3600" dirty="0">
                <a:ea typeface="+mn-lt"/>
                <a:cs typeface="+mn-lt"/>
              </a:rPr>
              <a:t>반복 탑승객을</a:t>
            </a:r>
            <a:endParaRPr lang="ko-KR" dirty="0">
              <a:ea typeface="맑은 고딕" panose="020B0503020000020004" pitchFamily="34" charset="-127"/>
              <a:cs typeface="+mn-lt"/>
            </a:endParaRPr>
          </a:p>
          <a:p>
            <a:pPr algn="ctr"/>
            <a:r>
              <a:rPr lang="ko-KR" sz="3600" dirty="0">
                <a:ea typeface="+mn-lt"/>
                <a:cs typeface="+mn-lt"/>
              </a:rPr>
              <a:t>위한 할인권</a:t>
            </a:r>
            <a:r>
              <a:rPr lang="en-US" altLang="ko-KR" sz="3600" dirty="0">
                <a:ea typeface="+mn-lt"/>
                <a:cs typeface="+mn-lt"/>
              </a:rPr>
              <a:t>,</a:t>
            </a:r>
            <a:endParaRPr lang="ko-KR" dirty="0">
              <a:ea typeface="맑은 고딕" panose="020B0503020000020004" pitchFamily="34" charset="-127"/>
              <a:cs typeface="+mn-lt"/>
            </a:endParaRPr>
          </a:p>
          <a:p>
            <a:pPr algn="ctr"/>
            <a:r>
              <a:rPr lang="ko-KR" sz="3600" dirty="0">
                <a:ea typeface="+mn-lt"/>
                <a:cs typeface="+mn-lt"/>
              </a:rPr>
              <a:t>유효기간 내 </a:t>
            </a:r>
            <a:endParaRPr lang="ko-KR" altLang="en-US" dirty="0">
              <a:ea typeface="맑은 고딕"/>
              <a:cs typeface="+mn-lt"/>
            </a:endParaRPr>
          </a:p>
          <a:p>
            <a:pPr algn="ctr"/>
            <a:r>
              <a:rPr lang="ko-KR" sz="3600" dirty="0">
                <a:ea typeface="+mn-lt"/>
                <a:cs typeface="+mn-lt"/>
              </a:rPr>
              <a:t>무제한 이용</a:t>
            </a:r>
            <a:endParaRPr lang="ko-KR" dirty="0">
              <a:ea typeface="맑은 고딕"/>
              <a:cs typeface="Calibri"/>
            </a:endParaRPr>
          </a:p>
          <a:p>
            <a:endParaRPr lang="ko-KR" altLang="en-US" sz="3600" dirty="0">
              <a:ea typeface="맑은 고딕"/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7D141C-C7BF-E75D-06EE-3D6D45A5B783}"/>
              </a:ext>
            </a:extLst>
          </p:cNvPr>
          <p:cNvSpPr txBox="1"/>
          <p:nvPr/>
        </p:nvSpPr>
        <p:spPr>
          <a:xfrm>
            <a:off x="3275793" y="5946888"/>
            <a:ext cx="325000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600" dirty="0">
                <a:ea typeface="맑은 고딕"/>
                <a:cs typeface="Calibri"/>
              </a:rPr>
              <a:t>기간/옵션 등</a:t>
            </a:r>
            <a:br>
              <a:rPr lang="ko-KR" altLang="en-US" sz="3600" dirty="0">
                <a:ea typeface="맑은 고딕"/>
                <a:cs typeface="Calibri"/>
              </a:rPr>
            </a:br>
            <a:r>
              <a:rPr lang="ko-KR" altLang="en-US" sz="3600" dirty="0">
                <a:ea typeface="맑은 고딕"/>
                <a:cs typeface="Calibri"/>
              </a:rPr>
              <a:t>선택</a:t>
            </a:r>
            <a:endParaRPr lang="ko-K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AFC7C6-055C-FF56-23CD-3D066AFBF472}"/>
              </a:ext>
            </a:extLst>
          </p:cNvPr>
          <p:cNvSpPr txBox="1"/>
          <p:nvPr/>
        </p:nvSpPr>
        <p:spPr>
          <a:xfrm>
            <a:off x="6564611" y="5547917"/>
            <a:ext cx="262458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600" dirty="0">
                <a:ea typeface="맑은 고딕"/>
                <a:cs typeface="Calibri"/>
              </a:rPr>
              <a:t>금액,</a:t>
            </a:r>
            <a:br>
              <a:rPr lang="ko-KR" altLang="en-US" sz="3600" dirty="0">
                <a:ea typeface="맑은 고딕"/>
                <a:cs typeface="Calibri"/>
              </a:rPr>
            </a:br>
            <a:r>
              <a:rPr lang="ko-KR" altLang="en-US" sz="3600" dirty="0">
                <a:ea typeface="맑은 고딕"/>
                <a:cs typeface="Calibri"/>
              </a:rPr>
              <a:t>기간계산</a:t>
            </a:r>
            <a:br>
              <a:rPr lang="ko-KR" altLang="en-US" sz="3600" dirty="0">
                <a:ea typeface="맑은 고딕"/>
                <a:cs typeface="Calibri"/>
              </a:rPr>
            </a:br>
            <a:r>
              <a:rPr lang="ko-KR" altLang="en-US" sz="3600" dirty="0">
                <a:ea typeface="맑은 고딕"/>
                <a:cs typeface="Calibri"/>
              </a:rPr>
              <a:t>표시</a:t>
            </a:r>
            <a:endParaRPr lang="ko-K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0ADF90-ACE9-A7E8-D810-56FA580BC0E7}"/>
              </a:ext>
            </a:extLst>
          </p:cNvPr>
          <p:cNvSpPr txBox="1"/>
          <p:nvPr/>
        </p:nvSpPr>
        <p:spPr>
          <a:xfrm>
            <a:off x="9734820" y="5785143"/>
            <a:ext cx="262458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600" dirty="0">
                <a:ea typeface="맑은 고딕"/>
                <a:cs typeface="Calibri"/>
              </a:rPr>
              <a:t>결제</a:t>
            </a:r>
            <a:endParaRPr lang="ko-KR" dirty="0"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3600" dirty="0">
                <a:ea typeface="맑은 고딕"/>
                <a:cs typeface="Calibri"/>
              </a:rPr>
              <a:t>응답처리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13CF33-C77E-0880-E814-98602ED629FA}"/>
              </a:ext>
            </a:extLst>
          </p:cNvPr>
          <p:cNvSpPr txBox="1"/>
          <p:nvPr/>
        </p:nvSpPr>
        <p:spPr>
          <a:xfrm>
            <a:off x="12355095" y="6065502"/>
            <a:ext cx="262458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600" err="1">
                <a:ea typeface="맑은 고딕"/>
                <a:cs typeface="Calibri"/>
              </a:rPr>
              <a:t>DB저장</a:t>
            </a:r>
            <a:r>
              <a:rPr lang="ko-KR" altLang="en-US" sz="3600" dirty="0">
                <a:ea typeface="맑은 고딕"/>
                <a:cs typeface="Calibri"/>
              </a:rPr>
              <a:t>​</a:t>
            </a:r>
            <a:endParaRPr lang="ko-K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BA8EEF-F5B4-1C19-DB28-0C7562EA8D1D}"/>
              </a:ext>
            </a:extLst>
          </p:cNvPr>
          <p:cNvSpPr txBox="1"/>
          <p:nvPr/>
        </p:nvSpPr>
        <p:spPr>
          <a:xfrm>
            <a:off x="15158679" y="6065502"/>
            <a:ext cx="262458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600" dirty="0">
                <a:ea typeface="맑은 고딕"/>
                <a:cs typeface="Calibri"/>
              </a:rPr>
              <a:t>결제완료!</a:t>
            </a:r>
            <a:endParaRPr lang="ko-KR"/>
          </a:p>
        </p:txBody>
      </p:sp>
      <p:pic>
        <p:nvPicPr>
          <p:cNvPr id="31" name="그래픽 30" descr="교사 단색으로 채워진">
            <a:extLst>
              <a:ext uri="{FF2B5EF4-FFF2-40B4-BE49-F238E27FC236}">
                <a16:creationId xmlns:a16="http://schemas.microsoft.com/office/drawing/2014/main" id="{3261690A-8EB0-3E88-8F66-0BF746C200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19046" y="4028536"/>
            <a:ext cx="1345720" cy="1345720"/>
          </a:xfrm>
          <a:prstGeom prst="rect">
            <a:avLst/>
          </a:prstGeom>
        </p:spPr>
      </p:pic>
      <p:pic>
        <p:nvPicPr>
          <p:cNvPr id="32" name="그래픽 31" descr="수학 단색으로 채워진">
            <a:extLst>
              <a:ext uri="{FF2B5EF4-FFF2-40B4-BE49-F238E27FC236}">
                <a16:creationId xmlns:a16="http://schemas.microsoft.com/office/drawing/2014/main" id="{A1DA91D0-7141-FD43-EBC4-F8545D95E2F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198744" y="4082452"/>
            <a:ext cx="1367286" cy="129180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64CD9-469D-1334-9F14-B95D47249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7235172-4302-933F-969D-0DE5F5270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9BC0826-744D-4548-2437-427A3376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7112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158797B-F7C4-BA46-D01E-F5E241A78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-711200"/>
            <a:ext cx="16954500" cy="2844800"/>
          </a:xfrm>
          <a:prstGeom prst="rect">
            <a:avLst/>
          </a:prstGeom>
          <a:effectLst>
            <a:outerShdw blurRad="302921" dist="109538" dir="5400000">
              <a:srgbClr val="A7A7A7">
                <a:alpha val="70000"/>
              </a:srgbClr>
            </a:outerShdw>
          </a:effectLst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51809D2D-FA4D-3CFB-B552-9E4A6074577C}"/>
              </a:ext>
            </a:extLst>
          </p:cNvPr>
          <p:cNvSpPr txBox="1"/>
          <p:nvPr/>
        </p:nvSpPr>
        <p:spPr>
          <a:xfrm>
            <a:off x="2425700" y="495300"/>
            <a:ext cx="134366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ko-KR" altLang="en-US" sz="6400" spc="400" dirty="0">
                <a:solidFill>
                  <a:srgbClr val="FFFFFF"/>
                </a:solidFill>
                <a:ea typeface="LINE Seed Sans KR Bold"/>
                <a:cs typeface="Calibri"/>
              </a:rPr>
              <a:t>주요 기능</a:t>
            </a:r>
            <a:endParaRPr lang="ko-KR" sz="6400" b="0" i="0" u="none" strike="noStrike" spc="400" dirty="0">
              <a:solidFill>
                <a:srgbClr val="FFFFFF"/>
              </a:solidFill>
              <a:ea typeface="LINE Seed Sans KR Bold"/>
              <a:cs typeface="Calibri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B8F9DB3-195B-CEE4-D6A4-6796514521A1}"/>
              </a:ext>
            </a:extLst>
          </p:cNvPr>
          <p:cNvSpPr txBox="1"/>
          <p:nvPr/>
        </p:nvSpPr>
        <p:spPr>
          <a:xfrm>
            <a:off x="1016000" y="292100"/>
            <a:ext cx="1206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1800" b="0" i="0" u="none" strike="noStrike" spc="200">
                <a:solidFill>
                  <a:srgbClr val="95C3FF"/>
                </a:solidFill>
                <a:latin typeface="LINE Seed Sans KR Bold"/>
              </a:rPr>
              <a:t>NO.04</a:t>
            </a:r>
          </a:p>
        </p:txBody>
      </p:sp>
      <p:pic>
        <p:nvPicPr>
          <p:cNvPr id="7" name="그림 6" descr="텍스트, 전자제품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518558C-1937-2AD0-3783-B6521C701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128" y="2579971"/>
            <a:ext cx="7183937" cy="6317032"/>
          </a:xfrm>
          <a:prstGeom prst="rect">
            <a:avLst/>
          </a:prstGeom>
        </p:spPr>
      </p:pic>
      <p:pic>
        <p:nvPicPr>
          <p:cNvPr id="8" name="그림 7" descr="텍스트, 전자제품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9335AD4-B1FB-1D2F-D55F-507E45EEE2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4682" y="2582580"/>
            <a:ext cx="5905500" cy="3857625"/>
          </a:xfrm>
          <a:prstGeom prst="rect">
            <a:avLst/>
          </a:prstGeom>
        </p:spPr>
      </p:pic>
      <p:pic>
        <p:nvPicPr>
          <p:cNvPr id="9" name="그림 8" descr="텍스트, 스크린샷, 소프트웨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8A1F8BF-30CD-89AC-BD51-9E4240D087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1606" y="6640491"/>
            <a:ext cx="591502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109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711200"/>
            <a:ext cx="16954500" cy="88646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-711200"/>
            <a:ext cx="16954500" cy="2844800"/>
          </a:xfrm>
          <a:prstGeom prst="rect">
            <a:avLst/>
          </a:prstGeom>
          <a:effectLst>
            <a:outerShdw blurRad="302921" dist="109538" dir="5400000">
              <a:srgbClr val="A7A7A7">
                <a:alpha val="70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2425700" y="495300"/>
            <a:ext cx="134366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400" b="0" i="0" u="none" strike="noStrike" spc="400">
                <a:solidFill>
                  <a:srgbClr val="FFFFFF"/>
                </a:solidFill>
                <a:ea typeface="LINE Seed Sans KR Bold"/>
              </a:rPr>
              <a:t>게시판</a:t>
            </a:r>
            <a:r>
              <a:rPr lang="en-US" sz="6400" b="0" i="0" u="none" strike="noStrike" spc="400">
                <a:solidFill>
                  <a:srgbClr val="FFFFFF"/>
                </a:solidFill>
                <a:latin typeface="LINE Seed Sans KR Bold"/>
              </a:rPr>
              <a:t> </a:t>
            </a:r>
            <a:r>
              <a:rPr lang="ko-KR" sz="6400" b="0" i="0" u="none" strike="noStrike" spc="400">
                <a:solidFill>
                  <a:srgbClr val="FFFFFF"/>
                </a:solidFill>
                <a:ea typeface="LINE Seed Sans KR Bold"/>
              </a:rPr>
              <a:t>기능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6000" y="292100"/>
            <a:ext cx="1206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1800" b="0" i="0" u="none" strike="noStrike" spc="200">
                <a:solidFill>
                  <a:srgbClr val="95C3FF"/>
                </a:solidFill>
                <a:latin typeface="LINE Seed Sans KR Bold"/>
              </a:rPr>
              <a:t>NO.04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008" y="2849390"/>
            <a:ext cx="1080000" cy="137746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140" y="2871931"/>
            <a:ext cx="1080000" cy="140044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2650" y="2859941"/>
            <a:ext cx="1080000" cy="146849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555" y="2853633"/>
            <a:ext cx="1080000" cy="147158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064983" y="3279762"/>
            <a:ext cx="7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3101" y="4781114"/>
            <a:ext cx="8239892" cy="6370975"/>
          </a:xfrm>
          <a:prstGeom prst="rect">
            <a:avLst/>
          </a:prstGeom>
          <a:solidFill>
            <a:schemeClr val="tx2">
              <a:lumMod val="20000"/>
              <a:lumOff val="80000"/>
              <a:alpha val="17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 </a:t>
            </a:r>
            <a:endParaRPr lang="en-US" altLang="ko-KR" sz="3600" b="1" dirty="0"/>
          </a:p>
          <a:p>
            <a:r>
              <a:rPr lang="ko-KR" altLang="en-US" sz="3600" b="1" dirty="0"/>
              <a:t>○ 게시판 테이블 구성 </a:t>
            </a:r>
            <a:r>
              <a:rPr lang="en-US" altLang="ko-KR" sz="3600" b="1" dirty="0"/>
              <a:t>(board)</a:t>
            </a:r>
          </a:p>
          <a:p>
            <a:r>
              <a:rPr lang="en-US" altLang="ko-KR" sz="2400" dirty="0"/>
              <a:t>	→ </a:t>
            </a:r>
            <a:r>
              <a:rPr lang="ko-KR" altLang="en-US" sz="2400" dirty="0"/>
              <a:t>글쓰기 </a:t>
            </a:r>
            <a:r>
              <a:rPr lang="en-US" altLang="ko-KR" sz="2400" dirty="0"/>
              <a:t>, </a:t>
            </a:r>
            <a:r>
              <a:rPr lang="ko-KR" altLang="en-US" sz="2400" dirty="0"/>
              <a:t>수정 </a:t>
            </a:r>
            <a:r>
              <a:rPr lang="en-US" altLang="ko-KR" sz="2400" dirty="0"/>
              <a:t>, </a:t>
            </a:r>
            <a:r>
              <a:rPr lang="ko-KR" altLang="en-US" sz="2400" dirty="0"/>
              <a:t>삭제 분리 구현 </a:t>
            </a:r>
          </a:p>
          <a:p>
            <a:r>
              <a:rPr lang="ko-KR" altLang="en-US" sz="2400" dirty="0"/>
              <a:t>	</a:t>
            </a:r>
            <a:endParaRPr lang="en-US" altLang="ko-KR" sz="2400" dirty="0"/>
          </a:p>
          <a:p>
            <a:r>
              <a:rPr lang="en-US" altLang="ko-KR" sz="2400" dirty="0"/>
              <a:t>	</a:t>
            </a:r>
            <a:r>
              <a:rPr lang="ko-KR" altLang="en-US" sz="2400" dirty="0"/>
              <a:t>→ 게시판 </a:t>
            </a:r>
            <a:r>
              <a:rPr lang="ko-KR" altLang="en-US" sz="2400" b="1" u="sng" dirty="0"/>
              <a:t>패키지</a:t>
            </a:r>
            <a:r>
              <a:rPr lang="ko-KR" altLang="en-US" sz="2400" dirty="0"/>
              <a:t> 구성  </a:t>
            </a:r>
            <a:r>
              <a:rPr lang="en-US" altLang="ko-KR" sz="2400" dirty="0" err="1"/>
              <a:t>board.controller</a:t>
            </a:r>
            <a:r>
              <a:rPr lang="en-US" altLang="ko-KR" sz="2400" dirty="0"/>
              <a:t> </a:t>
            </a:r>
          </a:p>
          <a:p>
            <a:r>
              <a:rPr lang="en-US" altLang="ko-KR" sz="2400" dirty="0"/>
              <a:t>		</a:t>
            </a:r>
            <a:r>
              <a:rPr lang="ko-KR" altLang="en-US" sz="2400" dirty="0"/>
              <a:t>ㄴ 쓰기 </a:t>
            </a:r>
            <a:r>
              <a:rPr lang="en-US" altLang="ko-KR" sz="2400" dirty="0"/>
              <a:t>, </a:t>
            </a:r>
            <a:r>
              <a:rPr lang="ko-KR" altLang="en-US" sz="2400" dirty="0"/>
              <a:t>수정 </a:t>
            </a:r>
            <a:r>
              <a:rPr lang="en-US" altLang="ko-KR" sz="2400" dirty="0"/>
              <a:t>,</a:t>
            </a:r>
            <a:r>
              <a:rPr lang="ko-KR" altLang="en-US" sz="2400" dirty="0"/>
              <a:t>삭제 </a:t>
            </a:r>
            <a:r>
              <a:rPr lang="en-US" altLang="ko-KR" sz="2400" b="1" u="sng" dirty="0"/>
              <a:t>Handler</a:t>
            </a:r>
            <a:r>
              <a:rPr lang="en-US" altLang="ko-KR" sz="2400" dirty="0"/>
              <a:t> </a:t>
            </a:r>
            <a:r>
              <a:rPr lang="ko-KR" altLang="en-US" sz="2400" dirty="0"/>
              <a:t>구성</a:t>
            </a:r>
          </a:p>
          <a:p>
            <a:r>
              <a:rPr lang="ko-KR" altLang="en-US" sz="2400" dirty="0"/>
              <a:t>	</a:t>
            </a:r>
            <a:endParaRPr lang="en-US" altLang="ko-KR" sz="2400" dirty="0"/>
          </a:p>
          <a:p>
            <a:r>
              <a:rPr lang="en-US" altLang="ko-KR" sz="2400"/>
              <a:t>	</a:t>
            </a:r>
            <a:r>
              <a:rPr lang="ko-KR" altLang="en-US" sz="2400"/>
              <a:t>→ </a:t>
            </a:r>
            <a:r>
              <a:rPr lang="ko-KR" altLang="en-US" sz="2400" dirty="0"/>
              <a:t>게시판 </a:t>
            </a:r>
            <a:r>
              <a:rPr lang="en-US" altLang="ko-KR" sz="2400" b="1" u="sng" dirty="0"/>
              <a:t>JSP</a:t>
            </a:r>
            <a:r>
              <a:rPr lang="en-US" altLang="ko-KR" sz="2400" dirty="0"/>
              <a:t> </a:t>
            </a:r>
            <a:r>
              <a:rPr lang="ko-KR" altLang="en-US" sz="2400" dirty="0"/>
              <a:t>구성  </a:t>
            </a:r>
            <a:r>
              <a:rPr lang="en-US" altLang="ko-KR" sz="2400" dirty="0"/>
              <a:t>board </a:t>
            </a:r>
            <a:r>
              <a:rPr lang="ko-KR" altLang="en-US" sz="2400" dirty="0"/>
              <a:t>폴더</a:t>
            </a:r>
          </a:p>
          <a:p>
            <a:r>
              <a:rPr lang="ko-KR" altLang="en-US" sz="2400" dirty="0"/>
              <a:t>		</a:t>
            </a:r>
            <a:r>
              <a:rPr lang="ko-KR" altLang="en-US" sz="2400" dirty="0" err="1"/>
              <a:t>ㄴ</a:t>
            </a:r>
            <a:r>
              <a:rPr lang="ko-KR" altLang="en-US" sz="2400" dirty="0"/>
              <a:t> 쓰기 </a:t>
            </a:r>
            <a:r>
              <a:rPr lang="en-US" altLang="ko-KR" sz="2400" dirty="0"/>
              <a:t>, </a:t>
            </a:r>
            <a:r>
              <a:rPr lang="ko-KR" altLang="en-US" sz="2400" dirty="0"/>
              <a:t>수정 </a:t>
            </a:r>
            <a:r>
              <a:rPr lang="en-US" altLang="ko-KR" sz="2400" dirty="0"/>
              <a:t>,</a:t>
            </a:r>
            <a:r>
              <a:rPr lang="ko-KR" altLang="en-US" sz="2400" dirty="0"/>
              <a:t>삭제 </a:t>
            </a:r>
            <a:r>
              <a:rPr lang="en-US" altLang="ko-KR" sz="2400" b="1" u="sng" dirty="0"/>
              <a:t>JSP</a:t>
            </a:r>
            <a:r>
              <a:rPr lang="ko-KR" altLang="en-US" sz="2400" dirty="0"/>
              <a:t>구성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ko-KR" alt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10261453" y="3316714"/>
            <a:ext cx="7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843093" y="3279763"/>
            <a:ext cx="7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12993" y="4781114"/>
            <a:ext cx="8689208" cy="6740307"/>
          </a:xfrm>
          <a:prstGeom prst="rect">
            <a:avLst/>
          </a:prstGeom>
          <a:solidFill>
            <a:schemeClr val="tx2">
              <a:lumMod val="20000"/>
              <a:lumOff val="80000"/>
              <a:alpha val="17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sz="3600" b="1" dirty="0"/>
          </a:p>
          <a:p>
            <a:r>
              <a:rPr lang="ko-KR" altLang="en-US" sz="3600" b="1" dirty="0"/>
              <a:t>○ 댓글 테이블 구성 </a:t>
            </a:r>
            <a:r>
              <a:rPr lang="en-US" altLang="ko-KR" sz="3600" b="1" dirty="0"/>
              <a:t>(</a:t>
            </a:r>
            <a:r>
              <a:rPr lang="en-US" altLang="ko-KR" sz="3600" b="1" dirty="0" err="1"/>
              <a:t>brdComment</a:t>
            </a:r>
            <a:r>
              <a:rPr lang="en-US" altLang="ko-KR" sz="3600" b="1" dirty="0"/>
              <a:t>)</a:t>
            </a:r>
            <a:endParaRPr lang="ko-KR" altLang="en-US" sz="3600" b="1" dirty="0"/>
          </a:p>
          <a:p>
            <a:r>
              <a:rPr lang="ko-KR" altLang="en-US" sz="2400" dirty="0"/>
              <a:t>	 → 게시판 테이블 </a:t>
            </a:r>
            <a:r>
              <a:rPr lang="en-US" altLang="ko-KR" sz="2400" dirty="0"/>
              <a:t>, </a:t>
            </a:r>
            <a:r>
              <a:rPr lang="ko-KR" altLang="en-US" sz="2400" dirty="0"/>
              <a:t>회원 테이블 참조 </a:t>
            </a:r>
          </a:p>
          <a:p>
            <a:r>
              <a:rPr lang="ko-KR" altLang="en-US" sz="2400" dirty="0"/>
              <a:t>	 </a:t>
            </a:r>
            <a:endParaRPr lang="en-US" altLang="ko-KR" sz="2400" dirty="0"/>
          </a:p>
          <a:p>
            <a:r>
              <a:rPr lang="en-US" altLang="ko-KR" sz="2400" dirty="0"/>
              <a:t>	</a:t>
            </a:r>
            <a:r>
              <a:rPr lang="ko-KR" altLang="en-US" sz="2400" dirty="0"/>
              <a:t>→ 댓글 쓰기 </a:t>
            </a:r>
            <a:r>
              <a:rPr lang="en-US" altLang="ko-KR" sz="2400" dirty="0"/>
              <a:t>, </a:t>
            </a:r>
            <a:r>
              <a:rPr lang="ko-KR" altLang="en-US" sz="2400" dirty="0"/>
              <a:t>수정 </a:t>
            </a:r>
            <a:r>
              <a:rPr lang="en-US" altLang="ko-KR" sz="2400" dirty="0"/>
              <a:t>, </a:t>
            </a:r>
            <a:r>
              <a:rPr lang="ko-KR" altLang="en-US" sz="2400" dirty="0"/>
              <a:t>삭제 분리 구현 </a:t>
            </a:r>
          </a:p>
          <a:p>
            <a:r>
              <a:rPr lang="ko-KR" altLang="en-US" sz="2400" dirty="0"/>
              <a:t>	 </a:t>
            </a:r>
            <a:endParaRPr lang="en-US" altLang="ko-KR" sz="2400" dirty="0"/>
          </a:p>
          <a:p>
            <a:r>
              <a:rPr lang="en-US" altLang="ko-KR" sz="2400" dirty="0"/>
              <a:t>	</a:t>
            </a:r>
            <a:r>
              <a:rPr lang="ko-KR" altLang="en-US" sz="2400" dirty="0"/>
              <a:t>→ 댓글 </a:t>
            </a:r>
            <a:r>
              <a:rPr lang="ko-KR" altLang="en-US" sz="2400" b="1" u="sng" dirty="0"/>
              <a:t>패키지</a:t>
            </a:r>
            <a:r>
              <a:rPr lang="ko-KR" altLang="en-US" sz="2400" dirty="0"/>
              <a:t> 구성  </a:t>
            </a:r>
            <a:r>
              <a:rPr lang="en-US" altLang="ko-KR" sz="2400" dirty="0" err="1"/>
              <a:t>board.reply</a:t>
            </a:r>
            <a:r>
              <a:rPr lang="en-US" altLang="ko-KR" sz="2400" dirty="0"/>
              <a:t> </a:t>
            </a:r>
          </a:p>
          <a:p>
            <a:r>
              <a:rPr lang="en-US" altLang="ko-KR" sz="2400" dirty="0"/>
              <a:t>		</a:t>
            </a:r>
            <a:r>
              <a:rPr lang="ko-KR" altLang="en-US" sz="2400" dirty="0"/>
              <a:t>ㄴ 댓글 쓰기 </a:t>
            </a:r>
            <a:r>
              <a:rPr lang="en-US" altLang="ko-KR" sz="2400" dirty="0"/>
              <a:t>, </a:t>
            </a:r>
            <a:r>
              <a:rPr lang="ko-KR" altLang="en-US" sz="2400" dirty="0"/>
              <a:t>수정 </a:t>
            </a:r>
            <a:r>
              <a:rPr lang="en-US" altLang="ko-KR" sz="2400" dirty="0"/>
              <a:t>,</a:t>
            </a:r>
            <a:r>
              <a:rPr lang="ko-KR" altLang="en-US" sz="2400" dirty="0"/>
              <a:t>삭제 </a:t>
            </a:r>
            <a:r>
              <a:rPr lang="en-US" altLang="ko-KR" sz="2400" b="1" u="sng" dirty="0"/>
              <a:t>Handler</a:t>
            </a:r>
            <a:r>
              <a:rPr lang="en-US" altLang="ko-KR" sz="2400" dirty="0"/>
              <a:t>  </a:t>
            </a:r>
            <a:r>
              <a:rPr lang="ko-KR" altLang="en-US" sz="2400" dirty="0"/>
              <a:t>구성</a:t>
            </a:r>
          </a:p>
          <a:p>
            <a:r>
              <a:rPr lang="ko-KR" altLang="en-US" sz="2400" dirty="0"/>
              <a:t>	</a:t>
            </a:r>
            <a:endParaRPr lang="en-US" altLang="ko-KR" sz="2400" dirty="0"/>
          </a:p>
          <a:p>
            <a:r>
              <a:rPr lang="en-US" altLang="ko-KR" sz="2400" dirty="0"/>
              <a:t>	</a:t>
            </a:r>
            <a:r>
              <a:rPr lang="ko-KR" altLang="en-US" sz="2400" dirty="0"/>
              <a:t> → 댓글 </a:t>
            </a:r>
            <a:r>
              <a:rPr lang="en-US" altLang="ko-KR" sz="2400" b="1" u="sng" dirty="0"/>
              <a:t>JSP</a:t>
            </a:r>
            <a:r>
              <a:rPr lang="en-US" altLang="ko-KR" sz="2400" dirty="0"/>
              <a:t> </a:t>
            </a:r>
            <a:r>
              <a:rPr lang="ko-KR" altLang="en-US" sz="2400" dirty="0"/>
              <a:t>구성  </a:t>
            </a:r>
            <a:r>
              <a:rPr lang="en-US" altLang="ko-KR" sz="2400" dirty="0" err="1"/>
              <a:t>board.reply</a:t>
            </a:r>
            <a:r>
              <a:rPr lang="en-US" altLang="ko-KR" sz="2400" dirty="0"/>
              <a:t> </a:t>
            </a:r>
            <a:r>
              <a:rPr lang="ko-KR" altLang="en-US" sz="2400" dirty="0"/>
              <a:t>폴더 </a:t>
            </a:r>
          </a:p>
          <a:p>
            <a:r>
              <a:rPr lang="ko-KR" altLang="en-US" sz="2400" dirty="0"/>
              <a:t>		</a:t>
            </a:r>
            <a:r>
              <a:rPr lang="ko-KR" altLang="en-US" sz="2400" dirty="0" err="1"/>
              <a:t>ㄴ</a:t>
            </a:r>
            <a:r>
              <a:rPr lang="ko-KR" altLang="en-US" sz="2400" dirty="0"/>
              <a:t> 댓글 쓰기 </a:t>
            </a:r>
            <a:r>
              <a:rPr lang="en-US" altLang="ko-KR" sz="2400" dirty="0"/>
              <a:t>, </a:t>
            </a:r>
            <a:r>
              <a:rPr lang="ko-KR" altLang="en-US" sz="2400" dirty="0"/>
              <a:t>수정 </a:t>
            </a:r>
            <a:r>
              <a:rPr lang="en-US" altLang="ko-KR" sz="2400" dirty="0"/>
              <a:t>,</a:t>
            </a:r>
            <a:r>
              <a:rPr lang="ko-KR" altLang="en-US" sz="2400" dirty="0"/>
              <a:t>삭제 </a:t>
            </a:r>
            <a:r>
              <a:rPr lang="en-US" altLang="ko-KR" sz="2400" b="1" u="sng" dirty="0"/>
              <a:t>JSP</a:t>
            </a:r>
            <a:r>
              <a:rPr lang="en-US" altLang="ko-KR" sz="2400" dirty="0"/>
              <a:t> </a:t>
            </a:r>
            <a:r>
              <a:rPr lang="ko-KR" altLang="en-US" sz="2400" dirty="0"/>
              <a:t>구성 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ko-KR" altLang="en-US" sz="24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700" y="2859941"/>
            <a:ext cx="1080000" cy="146849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578034" y="3279110"/>
            <a:ext cx="7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➜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7112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-990600"/>
            <a:ext cx="16954500" cy="9258300"/>
          </a:xfrm>
          <a:prstGeom prst="rect">
            <a:avLst/>
          </a:prstGeom>
          <a:effectLst>
            <a:outerShdw blurRad="746870" dist="142427" dir="5400000">
              <a:srgbClr val="A7A7A7">
                <a:alpha val="60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3378200" y="3162300"/>
            <a:ext cx="115316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9000" b="0" i="0" u="none" strike="noStrike" spc="600">
                <a:solidFill>
                  <a:srgbClr val="FFFFFF"/>
                </a:solidFill>
                <a:latin typeface="LINE Seed Sans KR Bold"/>
              </a:rPr>
              <a:t>KOBUS </a:t>
            </a:r>
            <a:r>
              <a:rPr lang="ko-KR" sz="9000" b="0" i="0" u="none" strike="noStrike" spc="600">
                <a:solidFill>
                  <a:srgbClr val="FFFFFF"/>
                </a:solidFill>
                <a:ea typeface="LINE Seed Sans KR Bold"/>
              </a:rPr>
              <a:t>기능</a:t>
            </a:r>
            <a:r>
              <a:rPr lang="en-US" sz="9000" b="0" i="0" u="none" strike="noStrike" spc="600">
                <a:solidFill>
                  <a:srgbClr val="FFFFFF"/>
                </a:solidFill>
                <a:latin typeface="LINE Seed Sans KR Bold"/>
              </a:rPr>
              <a:t> </a:t>
            </a:r>
            <a:r>
              <a:rPr lang="ko-KR" sz="9000" b="0" i="0" u="none" strike="noStrike" spc="600">
                <a:solidFill>
                  <a:srgbClr val="FFFFFF"/>
                </a:solidFill>
                <a:ea typeface="LINE Seed Sans KR Bold"/>
              </a:rPr>
              <a:t>시연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26400" y="1003300"/>
            <a:ext cx="2235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7200" b="0" i="0" u="none" strike="noStrike" spc="500">
                <a:solidFill>
                  <a:srgbClr val="A2CAFF">
                    <a:alpha val="34902"/>
                  </a:srgbClr>
                </a:solidFill>
                <a:latin typeface="LINE Seed Sans KR Bold"/>
              </a:rPr>
              <a:t>02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7112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-990600"/>
            <a:ext cx="16954500" cy="9258300"/>
          </a:xfrm>
          <a:prstGeom prst="rect">
            <a:avLst/>
          </a:prstGeom>
          <a:effectLst>
            <a:outerShdw blurRad="746870" dist="142427" dir="5400000">
              <a:srgbClr val="A7A7A7">
                <a:alpha val="60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3378200" y="3162300"/>
            <a:ext cx="115316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9000" b="0" i="0" u="none" strike="noStrike" spc="600">
                <a:solidFill>
                  <a:srgbClr val="FFFFFF"/>
                </a:solidFill>
                <a:ea typeface="LINE Seed Sans KR Bold"/>
              </a:rPr>
              <a:t>프로젝트</a:t>
            </a:r>
            <a:r>
              <a:rPr lang="en-US" sz="9000" b="0" i="0" u="none" strike="noStrike" spc="600">
                <a:solidFill>
                  <a:srgbClr val="FFFFFF"/>
                </a:solidFill>
                <a:latin typeface="LINE Seed Sans KR Bold"/>
              </a:rPr>
              <a:t> </a:t>
            </a:r>
            <a:r>
              <a:rPr lang="ko-KR" sz="9000" b="0" i="0" u="none" strike="noStrike" spc="600">
                <a:solidFill>
                  <a:srgbClr val="FFFFFF"/>
                </a:solidFill>
                <a:ea typeface="LINE Seed Sans KR Bold"/>
              </a:rPr>
              <a:t>소감</a:t>
            </a:r>
            <a:r>
              <a:rPr lang="en-US" sz="9000" b="0" i="0" u="none" strike="noStrike" spc="600">
                <a:solidFill>
                  <a:srgbClr val="FFFFFF"/>
                </a:solidFill>
                <a:latin typeface="LINE Seed Sans KR Bold"/>
              </a:rPr>
              <a:t> </a:t>
            </a:r>
            <a:r>
              <a:rPr lang="ko-KR" sz="9000" b="0" i="0" u="none" strike="noStrike" spc="600">
                <a:solidFill>
                  <a:srgbClr val="FFFFFF"/>
                </a:solidFill>
                <a:ea typeface="LINE Seed Sans KR Bold"/>
              </a:rPr>
              <a:t>및</a:t>
            </a:r>
            <a:r>
              <a:rPr lang="en-US" sz="9000" b="0" i="0" u="none" strike="noStrike" spc="600">
                <a:solidFill>
                  <a:srgbClr val="FFFFFF"/>
                </a:solidFill>
                <a:latin typeface="LINE Seed Sans KR Bold"/>
              </a:rPr>
              <a:t> QNA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26400" y="1003300"/>
            <a:ext cx="2235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7200" b="0" i="0" u="none" strike="noStrike" spc="500">
                <a:solidFill>
                  <a:srgbClr val="A2CAFF">
                    <a:alpha val="34902"/>
                  </a:srgbClr>
                </a:solidFill>
                <a:latin typeface="LINE Seed Sans KR Bold"/>
              </a:rPr>
              <a:t>02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7112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-711200"/>
            <a:ext cx="16954500" cy="2844800"/>
          </a:xfrm>
          <a:prstGeom prst="rect">
            <a:avLst/>
          </a:prstGeom>
          <a:effectLst>
            <a:outerShdw blurRad="302921" dist="109538" dir="5400000">
              <a:srgbClr val="A7A7A7">
                <a:alpha val="7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87200" y="2921000"/>
            <a:ext cx="4775200" cy="5930900"/>
          </a:xfrm>
          <a:prstGeom prst="rect">
            <a:avLst/>
          </a:prstGeom>
          <a:effectLst>
            <a:outerShdw blurRad="283492" dist="73416" dir="5400000">
              <a:srgbClr val="A7A7A7">
                <a:alpha val="4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0" y="2921000"/>
            <a:ext cx="4940300" cy="5930900"/>
          </a:xfrm>
          <a:prstGeom prst="rect">
            <a:avLst/>
          </a:prstGeom>
          <a:effectLst>
            <a:outerShdw blurRad="304032" dist="76029" dir="5400000">
              <a:srgbClr val="A7A7A7">
                <a:alpha val="4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7000" y="2921000"/>
            <a:ext cx="4546600" cy="5930900"/>
          </a:xfrm>
          <a:prstGeom prst="rect">
            <a:avLst/>
          </a:prstGeom>
          <a:effectLst>
            <a:outerShdw blurRad="257521" dist="69972" dir="5400000">
              <a:srgbClr val="A7A7A7">
                <a:alpha val="4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12839700" y="5727700"/>
            <a:ext cx="1333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100" b="0" i="0" u="none" strike="noStrike" spc="300">
                <a:solidFill>
                  <a:srgbClr val="FFFFFF"/>
                </a:solidFill>
                <a:latin typeface="LINE Seed Sans KR Bold"/>
              </a:rPr>
              <a:t>STEP 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66000" y="5727700"/>
            <a:ext cx="1333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100" b="0" i="0" u="none" strike="noStrike" spc="300">
                <a:solidFill>
                  <a:srgbClr val="FFFFFF"/>
                </a:solidFill>
                <a:latin typeface="LINE Seed Sans KR Bold"/>
              </a:rPr>
              <a:t>STEP 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70300" y="5727700"/>
            <a:ext cx="1333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100" b="0" i="0" u="none" strike="noStrike" spc="300">
                <a:solidFill>
                  <a:srgbClr val="FFFFFF"/>
                </a:solidFill>
                <a:latin typeface="LINE Seed Sans KR Bold"/>
              </a:rPr>
              <a:t>STEP 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425700" y="571500"/>
            <a:ext cx="134366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400" b="0" i="0" u="none" strike="noStrike" spc="400">
                <a:solidFill>
                  <a:srgbClr val="FFFFFF"/>
                </a:solidFill>
                <a:ea typeface="LINE Seed Sans KR Bold"/>
              </a:rPr>
              <a:t>프로젝트</a:t>
            </a:r>
            <a:r>
              <a:rPr lang="en-US" sz="6400" b="0" i="0" u="none" strike="noStrike" spc="400">
                <a:solidFill>
                  <a:srgbClr val="FFFFFF"/>
                </a:solidFill>
                <a:latin typeface="LINE Seed Sans KR Bold"/>
              </a:rPr>
              <a:t> </a:t>
            </a:r>
            <a:r>
              <a:rPr lang="ko-KR" sz="6400" b="0" i="0" u="none" strike="noStrike" spc="400">
                <a:solidFill>
                  <a:srgbClr val="FFFFFF"/>
                </a:solidFill>
                <a:ea typeface="LINE Seed Sans KR Bold"/>
              </a:rPr>
              <a:t>소감</a:t>
            </a:r>
            <a:r>
              <a:rPr lang="en-US" sz="6400" b="0" i="0" u="none" strike="noStrike" spc="400">
                <a:solidFill>
                  <a:srgbClr val="FFFFFF"/>
                </a:solidFill>
                <a:latin typeface="LINE Seed Sans KR Bold"/>
              </a:rPr>
              <a:t> </a:t>
            </a:r>
            <a:r>
              <a:rPr lang="ko-KR" sz="6400" b="0" i="0" u="none" strike="noStrike" spc="400">
                <a:solidFill>
                  <a:srgbClr val="FFFFFF"/>
                </a:solidFill>
                <a:ea typeface="LINE Seed Sans KR Bold"/>
              </a:rPr>
              <a:t>및</a:t>
            </a:r>
            <a:r>
              <a:rPr lang="en-US" sz="6400" b="0" i="0" u="none" strike="noStrike" spc="400">
                <a:solidFill>
                  <a:srgbClr val="FFFFFF"/>
                </a:solidFill>
                <a:latin typeface="LINE Seed Sans KR Bold"/>
              </a:rPr>
              <a:t> QNA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16000" y="292100"/>
            <a:ext cx="1206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1800" b="0" i="0" u="none" strike="noStrike" spc="200">
                <a:solidFill>
                  <a:srgbClr val="95C3FF"/>
                </a:solidFill>
                <a:latin typeface="LINE Seed Sans KR Bold"/>
              </a:rPr>
              <a:t>NO.06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05000" y="3378200"/>
            <a:ext cx="3530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3550"/>
              </a:lnSpc>
            </a:pPr>
            <a:r>
              <a:rPr lang="ko-KR" sz="3000" b="0" i="0" u="none" strike="noStrike" dirty="0">
                <a:solidFill>
                  <a:srgbClr val="0068F2"/>
                </a:solidFill>
                <a:ea typeface="LINE Seed Sans KR Bold"/>
              </a:rPr>
              <a:t>안준호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35750" y="5543550"/>
            <a:ext cx="45593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6950"/>
              </a:lnSpc>
            </a:pPr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실제 운영 중인 서비스를 </a:t>
            </a:r>
            <a:r>
              <a:rPr lang="ko-KR" altLang="en-US" dirty="0" err="1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역설계하여</a:t>
            </a:r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 우리 팀만의 방식으로 구현하면서</a:t>
            </a:r>
            <a:r>
              <a:rPr lang="en-US" altLang="ko-KR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, </a:t>
            </a:r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코드 분석을 통해 원래 사이트가 어떤 방식과 흐름으로 구현되었는지를 더욱 깊이 이해할 수 있었습니다</a:t>
            </a:r>
            <a:r>
              <a:rPr lang="en-US" altLang="ko-KR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. </a:t>
            </a:r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직접 </a:t>
            </a:r>
            <a:r>
              <a:rPr lang="ko-KR" altLang="en-US" dirty="0" err="1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백엔드와</a:t>
            </a:r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 </a:t>
            </a:r>
            <a:r>
              <a:rPr lang="ko-KR" altLang="en-US" dirty="0" err="1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프론트엔드</a:t>
            </a:r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 개발을 모두 맡아보며 </a:t>
            </a:r>
            <a:r>
              <a:rPr lang="en-US" altLang="ko-KR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MVC </a:t>
            </a:r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패턴에 대한 개념을 실질적으로 체득할 수 있었고</a:t>
            </a:r>
            <a:r>
              <a:rPr lang="en-US" altLang="ko-KR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, </a:t>
            </a:r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데이터베이스 설계부터 사용자 인터페이스 구성</a:t>
            </a:r>
            <a:r>
              <a:rPr lang="en-US" altLang="ko-KR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, </a:t>
            </a:r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서버 로직 구현까지 전 과정을 경험해볼 수 있는 유익한 기회였습니다</a:t>
            </a:r>
            <a:r>
              <a:rPr lang="en-US" altLang="ko-KR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. </a:t>
            </a:r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아직 부족한 부분이 많지만</a:t>
            </a:r>
            <a:r>
              <a:rPr lang="en-US" altLang="ko-KR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, </a:t>
            </a:r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지속적인 유지보수를 통해 실제로 운영 가능한 수준의 서비스를 완성해보고 싶다는 목표가 생긴 </a:t>
            </a:r>
            <a:r>
              <a:rPr lang="ko-KR" altLang="en-US" dirty="0" err="1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뜻깊은</a:t>
            </a:r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 프로젝트였습니다</a:t>
            </a:r>
            <a:r>
              <a:rPr lang="en-US" altLang="ko-KR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.</a:t>
            </a:r>
            <a:endParaRPr lang="en-US" b="0" i="0" u="none" strike="noStrike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150100" y="3378200"/>
            <a:ext cx="3530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3550"/>
              </a:lnSpc>
            </a:pPr>
            <a:r>
              <a:rPr lang="ko-KR" sz="3000" b="0" i="0" u="none" strike="noStrike" dirty="0">
                <a:solidFill>
                  <a:srgbClr val="0068F2"/>
                </a:solidFill>
                <a:ea typeface="LINE Seed Sans KR Bold"/>
              </a:rPr>
              <a:t>이정인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509500" y="3378200"/>
            <a:ext cx="3530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3550"/>
              </a:lnSpc>
            </a:pPr>
            <a:r>
              <a:rPr lang="ko-KR" sz="3000" b="0" i="0" u="none" strike="noStrike">
                <a:solidFill>
                  <a:srgbClr val="0068F2"/>
                </a:solidFill>
                <a:ea typeface="LINE Seed Sans KR Bold"/>
              </a:rPr>
              <a:t>양재원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F43E19-4F2F-4AEE-A80B-EA039EFF9CB2}"/>
              </a:ext>
            </a:extLst>
          </p:cNvPr>
          <p:cNvSpPr/>
          <p:nvPr/>
        </p:nvSpPr>
        <p:spPr>
          <a:xfrm>
            <a:off x="1511300" y="4102100"/>
            <a:ext cx="43180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5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이번 프로젝트는 그동안 배운 내용을 종합적으로 활용해 하나의 웹 페이지를 구현해야 했던 과제였던 만큼</a:t>
            </a:r>
            <a:r>
              <a:rPr lang="en-US" altLang="ko-KR" sz="15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, </a:t>
            </a:r>
            <a:r>
              <a:rPr lang="ko-KR" altLang="en-US" sz="15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쉽지 않았지만 그만큼 얻어가는 것도 많은 소중한 시간이었습니다</a:t>
            </a:r>
            <a:r>
              <a:rPr lang="en-US" altLang="ko-KR" sz="15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.</a:t>
            </a:r>
          </a:p>
          <a:p>
            <a:pPr algn="just"/>
            <a:r>
              <a:rPr lang="ko-KR" altLang="en-US" sz="15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실력에 비해 조장 역할을 맡게 되면서 주제 선정</a:t>
            </a:r>
            <a:r>
              <a:rPr lang="en-US" altLang="ko-KR" sz="15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, </a:t>
            </a:r>
            <a:r>
              <a:rPr lang="ko-KR" altLang="en-US" sz="15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역할 분담</a:t>
            </a:r>
            <a:r>
              <a:rPr lang="en-US" altLang="ko-KR" sz="15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, </a:t>
            </a:r>
            <a:r>
              <a:rPr lang="ko-KR" altLang="en-US" sz="15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일정 관리 등 여러 부분을 주도적으로 이끌지 못한 점은 아쉬움으로 남고</a:t>
            </a:r>
            <a:r>
              <a:rPr lang="en-US" altLang="ko-KR" sz="15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, </a:t>
            </a:r>
            <a:r>
              <a:rPr lang="ko-KR" altLang="en-US" sz="15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함께 고생한 조원들에게 미안한 마음도 들었습니다</a:t>
            </a:r>
            <a:r>
              <a:rPr lang="en-US" altLang="ko-KR" sz="15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.</a:t>
            </a:r>
          </a:p>
          <a:p>
            <a:pPr algn="just"/>
            <a:r>
              <a:rPr lang="ko-KR" altLang="en-US" sz="15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그럼에도 불구하고 팀원들의 적극적인 협조 덕분에 프로젝트를 무사히 마칠 수 있었고</a:t>
            </a:r>
            <a:r>
              <a:rPr lang="en-US" altLang="ko-KR" sz="15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, </a:t>
            </a:r>
            <a:r>
              <a:rPr lang="ko-KR" altLang="en-US" sz="15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제가 맡은 기능을 완벽하게 구현했다고 자신할 수는 없지만</a:t>
            </a:r>
            <a:r>
              <a:rPr lang="en-US" altLang="ko-KR" sz="15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, </a:t>
            </a:r>
            <a:r>
              <a:rPr lang="ko-KR" altLang="en-US" sz="15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코드를 작성할수록 더 나은 방향으로 개선하고 싶은 열정도 생겼습니다</a:t>
            </a:r>
            <a:r>
              <a:rPr lang="en-US" altLang="ko-KR" sz="15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.</a:t>
            </a:r>
          </a:p>
          <a:p>
            <a:pPr algn="just"/>
            <a:r>
              <a:rPr lang="ko-KR" altLang="en-US" sz="15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완성도 면에서 아쉬움이 남아 언젠가 시간을 내어 완벽하게 구현해보고 싶다는 생각도 들었습니다</a:t>
            </a:r>
            <a:r>
              <a:rPr lang="en-US" altLang="ko-KR" sz="15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.</a:t>
            </a:r>
            <a:br>
              <a:rPr lang="en-US" altLang="ko-KR" sz="15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</a:br>
            <a:r>
              <a:rPr lang="ko-KR" altLang="en-US" sz="15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무엇보다 이 과정을 통해 개발자라는 직업에 대해 더욱 확신을 가지게 되었고</a:t>
            </a:r>
            <a:r>
              <a:rPr lang="en-US" altLang="ko-KR" sz="15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, </a:t>
            </a:r>
            <a:r>
              <a:rPr lang="ko-KR" altLang="en-US" sz="15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앞으로도 계속 성장하고 싶다는 동기를 얻을 수 있었던 값진 경험이었습니다</a:t>
            </a:r>
            <a:r>
              <a:rPr lang="en-US" altLang="ko-KR" sz="15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.</a:t>
            </a:r>
          </a:p>
        </p:txBody>
      </p:sp>
      <p:sp>
        <p:nvSpPr>
          <p:cNvPr id="20" name="TextBox 17">
            <a:extLst>
              <a:ext uri="{FF2B5EF4-FFF2-40B4-BE49-F238E27FC236}">
                <a16:creationId xmlns:a16="http://schemas.microsoft.com/office/drawing/2014/main" id="{8E5CA957-817A-41D4-BC00-EC3336466D3B}"/>
              </a:ext>
            </a:extLst>
          </p:cNvPr>
          <p:cNvSpPr txBox="1"/>
          <p:nvPr/>
        </p:nvSpPr>
        <p:spPr>
          <a:xfrm>
            <a:off x="12058650" y="4127500"/>
            <a:ext cx="4400550" cy="386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36950"/>
              </a:lnSpc>
            </a:pPr>
            <a:r>
              <a:rPr lang="en-US" altLang="ko-KR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KOBUS </a:t>
            </a:r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프로젝트를 진행하면서 실제 고속버스 예매 시스템이 어떻게 구성되고 작동하는지에 대해 깊이 있게 이해할 수 있었습니다</a:t>
            </a:r>
            <a:r>
              <a:rPr lang="en-US" altLang="ko-KR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. JSP</a:t>
            </a:r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와 </a:t>
            </a:r>
            <a:r>
              <a:rPr lang="en-US" altLang="ko-KR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jQuery</a:t>
            </a:r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를 이용한 동적 </a:t>
            </a:r>
            <a:r>
              <a:rPr lang="en-US" altLang="ko-KR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UI </a:t>
            </a:r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구현과 </a:t>
            </a:r>
            <a:r>
              <a:rPr lang="en-US" altLang="ko-KR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AJAX</a:t>
            </a:r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를 통한 비동기 통신 구현을 통해 웹 개발에서의 프론트</a:t>
            </a:r>
            <a:r>
              <a:rPr lang="en-US" altLang="ko-KR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-</a:t>
            </a:r>
            <a:r>
              <a:rPr lang="ko-KR" altLang="en-US" dirty="0" err="1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백엔드</a:t>
            </a:r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 간 데이터 흐름을 체계적으로 익힐 수 있었습니다</a:t>
            </a:r>
            <a:r>
              <a:rPr lang="en-US" altLang="ko-KR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. </a:t>
            </a:r>
          </a:p>
          <a:p>
            <a:pPr lvl="0" algn="just">
              <a:lnSpc>
                <a:spcPct val="136950"/>
              </a:lnSpc>
            </a:pPr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또한</a:t>
            </a:r>
            <a:r>
              <a:rPr lang="en-US" altLang="ko-KR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, </a:t>
            </a:r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사용자가 선택한 값</a:t>
            </a:r>
            <a:r>
              <a:rPr lang="en-US" altLang="ko-KR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(</a:t>
            </a:r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출발지</a:t>
            </a:r>
            <a:r>
              <a:rPr lang="en-US" altLang="ko-KR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/</a:t>
            </a:r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도착지</a:t>
            </a:r>
            <a:r>
              <a:rPr lang="en-US" altLang="ko-KR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/</a:t>
            </a:r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날짜 등</a:t>
            </a:r>
            <a:r>
              <a:rPr lang="en-US" altLang="ko-KR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)</a:t>
            </a:r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을 여러 페이지에 걸쳐 정확하게 전달하고 유지하는 작업을 하며</a:t>
            </a:r>
            <a:r>
              <a:rPr lang="en-US" altLang="ko-KR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, </a:t>
            </a:r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폼 처리</a:t>
            </a:r>
            <a:r>
              <a:rPr lang="en-US" altLang="ko-KR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, request parameter </a:t>
            </a:r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관리</a:t>
            </a:r>
            <a:r>
              <a:rPr lang="en-US" altLang="ko-KR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, MVC </a:t>
            </a:r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패턴의 흐름에 대한 이해도 많이 되는 유익한 프로젝트였습니다</a:t>
            </a:r>
            <a:r>
              <a:rPr lang="en-US" altLang="ko-KR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.</a:t>
            </a:r>
            <a:endParaRPr lang="en-US" b="0" i="0" u="none" strike="noStrike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7112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-711200"/>
            <a:ext cx="16954500" cy="2844800"/>
          </a:xfrm>
          <a:prstGeom prst="rect">
            <a:avLst/>
          </a:prstGeom>
          <a:effectLst>
            <a:outerShdw blurRad="302921" dist="109538" dir="5400000">
              <a:srgbClr val="A7A7A7">
                <a:alpha val="7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2100" y="2844800"/>
            <a:ext cx="4940300" cy="5930900"/>
          </a:xfrm>
          <a:prstGeom prst="rect">
            <a:avLst/>
          </a:prstGeom>
          <a:effectLst>
            <a:outerShdw blurRad="304032" dist="76029" dir="5400000">
              <a:srgbClr val="A7A7A7">
                <a:alpha val="4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5600" y="2844800"/>
            <a:ext cx="4546600" cy="5930900"/>
          </a:xfrm>
          <a:prstGeom prst="rect">
            <a:avLst/>
          </a:prstGeom>
          <a:effectLst>
            <a:outerShdw blurRad="257521" dist="69972" dir="5400000">
              <a:srgbClr val="A7A7A7">
                <a:alpha val="4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10121900" y="5651500"/>
            <a:ext cx="1333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100" b="0" i="0" u="none" strike="noStrike" spc="300">
                <a:solidFill>
                  <a:srgbClr val="FFFFFF"/>
                </a:solidFill>
                <a:latin typeface="LINE Seed Sans KR Bold"/>
              </a:rPr>
              <a:t>STEP 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64050" y="4051300"/>
            <a:ext cx="3841750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3695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단순한 예매 사이트처럼 보여도</a:t>
            </a:r>
            <a:r>
              <a:rPr lang="en-US" altLang="ko-KR" sz="20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,</a:t>
            </a:r>
            <a:r>
              <a:rPr lang="ko-KR" altLang="en-US" sz="20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 실제로는 고려할 정보와 흐름이 매우 많다는 걸 느꼈습니다</a:t>
            </a:r>
            <a:r>
              <a:rPr lang="en-US" altLang="ko-KR" sz="20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.</a:t>
            </a:r>
            <a:br>
              <a:rPr lang="ko-KR" altLang="en-US" sz="20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</a:br>
            <a:r>
              <a:rPr lang="ko-KR" altLang="en-US" sz="20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 특히 </a:t>
            </a:r>
            <a:r>
              <a:rPr lang="en-US" altLang="ko-KR" sz="20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ERD</a:t>
            </a:r>
            <a:r>
              <a:rPr lang="ko-KR" altLang="en-US" sz="20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 단계에서의 정교한 </a:t>
            </a:r>
            <a:r>
              <a:rPr lang="en-US" altLang="ko-KR" sz="20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DB</a:t>
            </a:r>
            <a:r>
              <a:rPr lang="ko-KR" altLang="en-US" sz="20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 설계가 중요하며</a:t>
            </a:r>
            <a:r>
              <a:rPr lang="en-US" altLang="ko-KR" sz="20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,</a:t>
            </a:r>
            <a:r>
              <a:rPr lang="ko-KR" altLang="en-US" sz="20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 테이블명과 컬럼명에 대한 협업 소통도 프로젝트 완성도에 큰 영향을 준다는 걸 경험했습니다</a:t>
            </a:r>
            <a:r>
              <a:rPr lang="en-US" altLang="ko-KR" sz="20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.</a:t>
            </a:r>
            <a:br>
              <a:rPr lang="ko-KR" altLang="en-US" sz="20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</a:br>
            <a:r>
              <a:rPr lang="ko-KR" altLang="en-US" sz="20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 실제 업무 흐름처럼 </a:t>
            </a:r>
            <a:r>
              <a:rPr lang="en-US" altLang="ko-KR" sz="20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API</a:t>
            </a:r>
            <a:r>
              <a:rPr lang="ko-KR" altLang="en-US" sz="20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 연동</a:t>
            </a:r>
            <a:r>
              <a:rPr lang="en-US" altLang="ko-KR" sz="20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,</a:t>
            </a:r>
            <a:r>
              <a:rPr lang="ko-KR" altLang="en-US" sz="20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DB</a:t>
            </a:r>
            <a:r>
              <a:rPr lang="ko-KR" altLang="en-US" sz="20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 처리 구조 등을 구현해보며 실무 감각을 키울 수 있었습니다</a:t>
            </a:r>
            <a:r>
              <a:rPr lang="en-US" altLang="ko-KR" sz="20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.</a:t>
            </a:r>
            <a:endParaRPr lang="ko-KR" altLang="en-US" sz="2000" dirty="0"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425700" y="571500"/>
            <a:ext cx="134366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400" b="0" i="0" u="none" strike="noStrike" spc="400">
                <a:solidFill>
                  <a:srgbClr val="FFFFFF"/>
                </a:solidFill>
                <a:ea typeface="LINE Seed Sans KR Bold"/>
              </a:rPr>
              <a:t>프로젝트</a:t>
            </a:r>
            <a:r>
              <a:rPr lang="en-US" sz="6400" b="0" i="0" u="none" strike="noStrike" spc="400">
                <a:solidFill>
                  <a:srgbClr val="FFFFFF"/>
                </a:solidFill>
                <a:latin typeface="LINE Seed Sans KR Bold"/>
              </a:rPr>
              <a:t> </a:t>
            </a:r>
            <a:r>
              <a:rPr lang="ko-KR" sz="6400" b="0" i="0" u="none" strike="noStrike" spc="400">
                <a:solidFill>
                  <a:srgbClr val="FFFFFF"/>
                </a:solidFill>
                <a:ea typeface="LINE Seed Sans KR Bold"/>
              </a:rPr>
              <a:t>소감</a:t>
            </a:r>
            <a:r>
              <a:rPr lang="en-US" sz="6400" b="0" i="0" u="none" strike="noStrike" spc="400">
                <a:solidFill>
                  <a:srgbClr val="FFFFFF"/>
                </a:solidFill>
                <a:latin typeface="LINE Seed Sans KR Bold"/>
              </a:rPr>
              <a:t> </a:t>
            </a:r>
            <a:r>
              <a:rPr lang="ko-KR" sz="6400" b="0" i="0" u="none" strike="noStrike" spc="400">
                <a:solidFill>
                  <a:srgbClr val="FFFFFF"/>
                </a:solidFill>
                <a:ea typeface="LINE Seed Sans KR Bold"/>
              </a:rPr>
              <a:t>및</a:t>
            </a:r>
            <a:r>
              <a:rPr lang="en-US" sz="6400" b="0" i="0" u="none" strike="noStrike" spc="400">
                <a:solidFill>
                  <a:srgbClr val="FFFFFF"/>
                </a:solidFill>
                <a:latin typeface="LINE Seed Sans KR Bold"/>
              </a:rPr>
              <a:t> QNA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6000" y="292100"/>
            <a:ext cx="1206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1800" b="0" i="0" u="none" strike="noStrike" spc="200">
                <a:solidFill>
                  <a:srgbClr val="95C3FF"/>
                </a:solidFill>
                <a:latin typeface="LINE Seed Sans KR Bold"/>
              </a:rPr>
              <a:t>NO.06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673600" y="3302000"/>
            <a:ext cx="3530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3550"/>
              </a:lnSpc>
            </a:pPr>
            <a:r>
              <a:rPr lang="ko-KR" sz="3000" b="0" i="0" u="none" strike="noStrike" dirty="0" err="1">
                <a:solidFill>
                  <a:srgbClr val="0068F2"/>
                </a:solidFill>
                <a:ea typeface="LINE Seed Sans KR Bold"/>
              </a:rPr>
              <a:t>김승효</a:t>
            </a:r>
            <a:endParaRPr lang="ko-KR" sz="3000" b="0" i="0" u="none" strike="noStrike" dirty="0">
              <a:solidFill>
                <a:srgbClr val="0068F2"/>
              </a:solidFill>
              <a:ea typeface="LINE Seed Sans KR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480550" y="4044950"/>
            <a:ext cx="4343400" cy="3759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3695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MVC , </a:t>
            </a:r>
            <a:r>
              <a:rPr lang="ko-KR" altLang="en-US" sz="24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게시판 개념 이해가 부족한 상태에서 이해와 동시의 제작이</a:t>
            </a:r>
            <a:endParaRPr lang="en-US" altLang="ko-KR" sz="2400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lvl="0" algn="just">
              <a:lnSpc>
                <a:spcPct val="13695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 힘든 부분 이였지만</a:t>
            </a:r>
            <a:r>
              <a:rPr lang="en-US" altLang="ko-KR" sz="24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완성 과정에 오기까지 흐름이 정확히 파악이 되는 </a:t>
            </a:r>
            <a:endParaRPr lang="en-US" altLang="ko-KR" sz="2400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lvl="0" algn="just">
              <a:lnSpc>
                <a:spcPct val="13695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좋은 교육 과정이 되었던 것 같습니다  </a:t>
            </a:r>
            <a:r>
              <a:rPr lang="en-US" altLang="ko-KR" sz="24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886950" y="3302000"/>
            <a:ext cx="3530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3550"/>
              </a:lnSpc>
            </a:pPr>
            <a:r>
              <a:rPr lang="ko-KR" sz="3000" b="0" i="0" u="none" strike="noStrike" dirty="0">
                <a:solidFill>
                  <a:srgbClr val="0068F2"/>
                </a:solidFill>
                <a:ea typeface="LINE Seed Sans KR Bold"/>
              </a:rPr>
              <a:t>최승호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7112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-990600"/>
            <a:ext cx="16954500" cy="9258300"/>
          </a:xfrm>
          <a:prstGeom prst="rect">
            <a:avLst/>
          </a:prstGeom>
          <a:effectLst>
            <a:outerShdw blurRad="746870" dist="142427" dir="5400000">
              <a:srgbClr val="A7A7A7">
                <a:alpha val="60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3378200" y="3162300"/>
            <a:ext cx="115316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9000" b="0" i="0" u="none" strike="noStrike" spc="600">
                <a:solidFill>
                  <a:srgbClr val="FFFFFF"/>
                </a:solidFill>
                <a:ea typeface="LINE Seed Sans KR Bold"/>
              </a:rPr>
              <a:t>감사합니다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7112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-711200"/>
            <a:ext cx="16954500" cy="2844800"/>
          </a:xfrm>
          <a:prstGeom prst="rect">
            <a:avLst/>
          </a:prstGeom>
          <a:effectLst>
            <a:outerShdw blurRad="302921" dist="109538" dir="5400000">
              <a:srgbClr val="A7A7A7">
                <a:alpha val="7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8700" y="3200400"/>
            <a:ext cx="4838700" cy="4838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11600" y="571500"/>
            <a:ext cx="104648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400" b="0" i="0" u="none" strike="noStrike" spc="400">
                <a:solidFill>
                  <a:srgbClr val="FFFFFF"/>
                </a:solidFill>
                <a:latin typeface="LINE Seed Sans KR Bold"/>
              </a:rPr>
              <a:t>KOBUS </a:t>
            </a:r>
            <a:r>
              <a:rPr lang="ko-KR" sz="6400" b="0" i="0" u="none" strike="noStrike" spc="400">
                <a:solidFill>
                  <a:srgbClr val="FFFFFF"/>
                </a:solidFill>
                <a:ea typeface="LINE Seed Sans KR Bold"/>
              </a:rPr>
              <a:t>기획의도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6000" y="292100"/>
            <a:ext cx="1206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1800" b="0" i="0" u="none" strike="noStrike" spc="200">
                <a:solidFill>
                  <a:srgbClr val="95C3FF"/>
                </a:solidFill>
                <a:latin typeface="LINE Seed Sans KR Bold"/>
              </a:rPr>
              <a:t>NO.02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17700" y="3378200"/>
            <a:ext cx="8013700" cy="444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KOBUS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시스템은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프론트엔드와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백엔드가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유기적으로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연결되어야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하는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복합적인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구조를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갖고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있어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학습과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프로젝트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구현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측면에서도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도전적이면서도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의미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있는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주제였습니다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.</a:t>
            </a:r>
          </a:p>
          <a:p>
            <a:pPr marL="342900" lvl="0" indent="-342900" algn="l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하나의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웹사이트에서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다양한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노선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시간표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요금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좌석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정보를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통합적으로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확인하고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예매할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수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있다는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점에서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실제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생활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속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문제를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해결하는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실용적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주제라고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판단했습니다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.</a:t>
            </a:r>
          </a:p>
          <a:p>
            <a:pPr marL="342900" lvl="0" indent="-342900" algn="l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KOBUS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는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단순한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예약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시스템을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넘어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사용자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편의성과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시스템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효율성을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함께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고려한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서비스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설계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주제로서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적합하다고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판단하여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선정하게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되었습니다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7112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-711200"/>
            <a:ext cx="16954500" cy="2844800"/>
          </a:xfrm>
          <a:prstGeom prst="rect">
            <a:avLst/>
          </a:prstGeom>
          <a:effectLst>
            <a:outerShdw blurRad="302921" dist="109538" dir="5400000">
              <a:srgbClr val="A7A7A7">
                <a:alpha val="70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3911600" y="571500"/>
            <a:ext cx="104648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400" b="0" i="0" u="none" strike="noStrike" spc="400">
                <a:solidFill>
                  <a:srgbClr val="FFFFFF"/>
                </a:solidFill>
                <a:latin typeface="LINE Seed Sans KR Bold"/>
              </a:rPr>
              <a:t>KOBUS </a:t>
            </a:r>
            <a:r>
              <a:rPr lang="ko-KR" sz="6400" b="0" i="0" u="none" strike="noStrike" spc="400">
                <a:solidFill>
                  <a:srgbClr val="FFFFFF"/>
                </a:solidFill>
                <a:ea typeface="LINE Seed Sans KR Bold"/>
              </a:rPr>
              <a:t>핵심기능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6000" y="292100"/>
            <a:ext cx="1206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1800" b="0" i="0" u="none" strike="noStrike" spc="200">
                <a:solidFill>
                  <a:srgbClr val="95C3FF"/>
                </a:solidFill>
                <a:latin typeface="LINE Seed Sans KR Bold"/>
              </a:rPr>
              <a:t>NO.02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74900" y="2794000"/>
            <a:ext cx="13589000" cy="586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6434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전국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고속버스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예매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통합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플랫폼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제공</a:t>
            </a:r>
          </a:p>
          <a:p>
            <a:pPr marL="647700" lvl="1" indent="-342900" algn="l">
              <a:lnSpc>
                <a:spcPct val="164340"/>
              </a:lnSpc>
              <a:buClr>
                <a:srgbClr val="000000"/>
              </a:buClr>
              <a:buFont typeface="Arial"/>
              <a:buChar char="○"/>
            </a:pP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지역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/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회사별로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흩어진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예매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시스템을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하나로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통합하여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, 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전국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고속버스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노선을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한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곳에서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검색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,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조회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,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예매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가능하도록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함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.</a:t>
            </a:r>
          </a:p>
          <a:p>
            <a:pPr marL="342900" lvl="0" indent="-342900" algn="l">
              <a:lnSpc>
                <a:spcPct val="16434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고객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중심의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빠르고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편리한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예매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UX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제공</a:t>
            </a:r>
          </a:p>
          <a:p>
            <a:pPr marL="647700" lvl="1" indent="-342900" algn="l">
              <a:lnSpc>
                <a:spcPct val="164340"/>
              </a:lnSpc>
              <a:buClr>
                <a:srgbClr val="000000"/>
              </a:buClr>
              <a:buFont typeface="Arial"/>
              <a:buChar char="○"/>
            </a:pP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복잡한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예매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과정을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최소화하고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, 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출발지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,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도착지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,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날짜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선택만으로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바로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예매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가능한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구조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.</a:t>
            </a:r>
          </a:p>
          <a:p>
            <a:pPr marL="342900" lvl="0" indent="-342900" algn="l">
              <a:lnSpc>
                <a:spcPct val="16434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고속버스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이용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정보와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혜택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제공</a:t>
            </a:r>
          </a:p>
          <a:p>
            <a:pPr marL="647700" lvl="1" indent="-342900" algn="l">
              <a:lnSpc>
                <a:spcPct val="164340"/>
              </a:lnSpc>
              <a:buClr>
                <a:srgbClr val="000000"/>
              </a:buClr>
              <a:buFont typeface="Arial"/>
              <a:buChar char="○"/>
            </a:pP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등급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(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우등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,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프리미엄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,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심야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)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별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요금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안내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및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할인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정보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제공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.</a:t>
            </a:r>
          </a:p>
          <a:p>
            <a:pPr marL="342900" lvl="0" indent="-342900" algn="l">
              <a:lnSpc>
                <a:spcPct val="16434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회원가입을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통해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예약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내역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조회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,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취소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,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환불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등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편의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기능도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제공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.</a:t>
            </a:r>
          </a:p>
          <a:p>
            <a:pPr marL="342900" lvl="0" indent="-342900" algn="l">
              <a:lnSpc>
                <a:spcPct val="16434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카카오페이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,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네이버페이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등의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간편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결제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기능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제공</a:t>
            </a:r>
          </a:p>
          <a:p>
            <a:pPr marL="342900" lvl="0" indent="-342900" algn="l">
              <a:lnSpc>
                <a:spcPct val="16434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게시판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기능을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구현해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고객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문의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접수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기능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제공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>
            <a:extLst>
              <a:ext uri="{FF2B5EF4-FFF2-40B4-BE49-F238E27FC236}">
                <a16:creationId xmlns:a16="http://schemas.microsoft.com/office/drawing/2014/main" id="{68CD845D-B34F-430F-936C-934F9EC94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7112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6692900"/>
            <a:ext cx="3454400" cy="50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6692900"/>
            <a:ext cx="3454400" cy="5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6900" y="3263900"/>
            <a:ext cx="3454400" cy="50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3263900"/>
            <a:ext cx="3454400" cy="50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3263900"/>
            <a:ext cx="3454400" cy="50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" y="-711200"/>
            <a:ext cx="16954500" cy="2844800"/>
          </a:xfrm>
          <a:prstGeom prst="rect">
            <a:avLst/>
          </a:prstGeom>
          <a:effectLst>
            <a:outerShdw blurRad="302921" dist="109538" dir="5400000">
              <a:srgbClr val="A7A7A7">
                <a:alpha val="70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 rot="-5400000">
            <a:off x="-1689100" y="5422900"/>
            <a:ext cx="61722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spc="600">
                <a:solidFill>
                  <a:srgbClr val="FFFFFF"/>
                </a:solidFill>
                <a:latin typeface="LINE Seed Sans KR Bold"/>
              </a:rPr>
              <a:t>CONTENTS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43800" y="6057900"/>
            <a:ext cx="3530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3550"/>
              </a:lnSpc>
            </a:pPr>
            <a:r>
              <a:rPr lang="ko-KR" sz="3000" b="0" i="0" u="none" strike="noStrike">
                <a:solidFill>
                  <a:srgbClr val="0068F2"/>
                </a:solidFill>
                <a:ea typeface="LINE Seed Sans KR Bold"/>
              </a:rPr>
              <a:t>최승호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048000" y="6057900"/>
            <a:ext cx="3530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3550"/>
              </a:lnSpc>
            </a:pPr>
            <a:r>
              <a:rPr lang="ko-KR" sz="3000" b="0" i="0" u="none" strike="noStrike" dirty="0" err="1">
                <a:solidFill>
                  <a:srgbClr val="0068F2"/>
                </a:solidFill>
                <a:ea typeface="LINE Seed Sans KR Bold"/>
              </a:rPr>
              <a:t>김승효</a:t>
            </a:r>
            <a:endParaRPr lang="ko-KR" sz="3000" b="0" i="0" u="none" strike="noStrike" dirty="0">
              <a:solidFill>
                <a:srgbClr val="0068F2"/>
              </a:solidFill>
              <a:ea typeface="LINE Seed Sans KR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026900" y="2628900"/>
            <a:ext cx="1282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3550"/>
              </a:lnSpc>
            </a:pPr>
            <a:r>
              <a:rPr lang="ko-KR" sz="3000" b="0" i="0" u="none" strike="noStrike" dirty="0">
                <a:solidFill>
                  <a:srgbClr val="0068F2"/>
                </a:solidFill>
                <a:ea typeface="LINE Seed Sans KR Bold"/>
              </a:rPr>
              <a:t>양재원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543800" y="2628900"/>
            <a:ext cx="3454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3550"/>
              </a:lnSpc>
            </a:pPr>
            <a:r>
              <a:rPr lang="ko-KR" sz="3000" b="0" i="0" u="none" strike="noStrike" dirty="0">
                <a:solidFill>
                  <a:srgbClr val="0068F2"/>
                </a:solidFill>
                <a:ea typeface="LINE Seed Sans KR Bold"/>
              </a:rPr>
              <a:t>이정인</a:t>
            </a:r>
            <a:r>
              <a:rPr lang="en-US" altLang="ko-KR" sz="3000" b="0" i="0" u="none" strike="noStrike" dirty="0">
                <a:solidFill>
                  <a:srgbClr val="0068F2"/>
                </a:solidFill>
                <a:ea typeface="LINE Seed Sans KR Bold"/>
              </a:rPr>
              <a:t> [</a:t>
            </a:r>
            <a:r>
              <a:rPr lang="ko-KR" altLang="en-US" sz="3000" b="0" i="0" u="none" strike="noStrike" dirty="0">
                <a:solidFill>
                  <a:srgbClr val="0068F2"/>
                </a:solidFill>
                <a:ea typeface="LINE Seed Sans KR Bold"/>
              </a:rPr>
              <a:t>총괄</a:t>
            </a:r>
            <a:r>
              <a:rPr lang="en-US" altLang="ko-KR" sz="3000" b="0" i="0" u="none" strike="noStrike" dirty="0">
                <a:solidFill>
                  <a:srgbClr val="0068F2"/>
                </a:solidFill>
                <a:ea typeface="LINE Seed Sans KR Bold"/>
              </a:rPr>
              <a:t>]</a:t>
            </a:r>
            <a:endParaRPr lang="ko-KR" sz="3000" b="0" i="0" u="none" strike="noStrike" dirty="0">
              <a:solidFill>
                <a:srgbClr val="0068F2"/>
              </a:solidFill>
              <a:ea typeface="LINE Seed Sans KR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048000" y="3644900"/>
            <a:ext cx="34798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35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LINE Seed Sans KR Regular"/>
              </a:rPr>
              <a:t>로그인</a:t>
            </a:r>
            <a:r>
              <a:rPr lang="en-US" sz="2300" b="0" i="0" u="none" strike="noStrike">
                <a:solidFill>
                  <a:srgbClr val="000000"/>
                </a:solidFill>
                <a:latin typeface="LINE Seed Sans KR Regular"/>
              </a:rPr>
              <a:t> / </a:t>
            </a:r>
            <a:r>
              <a:rPr lang="ko-KR" sz="2300" b="0" i="0" u="none" strike="noStrike">
                <a:solidFill>
                  <a:srgbClr val="000000"/>
                </a:solidFill>
                <a:ea typeface="LINE Seed Sans KR Regular"/>
              </a:rPr>
              <a:t>회원가입</a:t>
            </a:r>
          </a:p>
          <a:p>
            <a:pPr lvl="0" algn="l">
              <a:lnSpc>
                <a:spcPct val="12035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LINE Seed Sans KR Regular"/>
              </a:rPr>
              <a:t>마이페이지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048000" y="2628900"/>
            <a:ext cx="2514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3550"/>
              </a:lnSpc>
            </a:pPr>
            <a:r>
              <a:rPr lang="ko-KR" sz="3000" b="0" i="0" u="none" strike="noStrike" dirty="0">
                <a:solidFill>
                  <a:srgbClr val="0068F2"/>
                </a:solidFill>
                <a:ea typeface="LINE Seed Sans KR Bold"/>
              </a:rPr>
              <a:t>안준호</a:t>
            </a:r>
            <a:r>
              <a:rPr lang="en-US" altLang="ko-KR" sz="3000" b="0" i="0" u="none" strike="noStrike" dirty="0">
                <a:solidFill>
                  <a:srgbClr val="0068F2"/>
                </a:solidFill>
                <a:ea typeface="LINE Seed Sans KR Bold"/>
              </a:rPr>
              <a:t> [</a:t>
            </a:r>
            <a:r>
              <a:rPr lang="ko-KR" altLang="en-US" sz="3000" b="0" i="0" u="none" strike="noStrike" dirty="0">
                <a:solidFill>
                  <a:srgbClr val="0068F2"/>
                </a:solidFill>
                <a:ea typeface="LINE Seed Sans KR Bold"/>
              </a:rPr>
              <a:t>팀장</a:t>
            </a:r>
            <a:r>
              <a:rPr lang="en-US" altLang="ko-KR" sz="3000" b="0" i="0" u="none" strike="noStrike" dirty="0">
                <a:solidFill>
                  <a:srgbClr val="0068F2"/>
                </a:solidFill>
                <a:ea typeface="LINE Seed Sans KR Bold"/>
              </a:rPr>
              <a:t>]</a:t>
            </a:r>
            <a:endParaRPr lang="ko-KR" sz="3000" b="0" i="0" u="none" strike="noStrike" dirty="0">
              <a:solidFill>
                <a:srgbClr val="0068F2"/>
              </a:solidFill>
              <a:ea typeface="LINE Seed Sans KR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064000" y="571500"/>
            <a:ext cx="104648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400" b="0" i="0" u="none" strike="noStrike" spc="400">
                <a:solidFill>
                  <a:srgbClr val="FFFFFF"/>
                </a:solidFill>
                <a:ea typeface="LINE Seed Sans KR Bold"/>
              </a:rPr>
              <a:t>역할분담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569200" y="3619500"/>
            <a:ext cx="3479800" cy="167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350"/>
              </a:lnSpc>
            </a:pPr>
            <a:r>
              <a:rPr lang="ko-KR" sz="2300" b="0" i="0" u="none" strike="noStrike" dirty="0" err="1">
                <a:solidFill>
                  <a:srgbClr val="000000"/>
                </a:solidFill>
                <a:ea typeface="LINE Seed Sans KR Regular"/>
              </a:rPr>
              <a:t>빠른예매</a:t>
            </a:r>
            <a:r>
              <a:rPr lang="en-US" sz="2300" b="0" i="0" u="none" strike="noStrike" dirty="0">
                <a:solidFill>
                  <a:srgbClr val="000000"/>
                </a:solidFill>
                <a:latin typeface="LINE Seed Sans KR Regular"/>
              </a:rPr>
              <a:t> / </a:t>
            </a:r>
            <a:r>
              <a:rPr lang="ko-KR" sz="2300" b="0" i="0" u="none" strike="noStrike" dirty="0">
                <a:solidFill>
                  <a:srgbClr val="000000"/>
                </a:solidFill>
                <a:ea typeface="LINE Seed Sans KR Regular"/>
              </a:rPr>
              <a:t>예매</a:t>
            </a:r>
            <a:r>
              <a:rPr lang="en-US" sz="23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LINE Seed Sans KR Regular"/>
              </a:rPr>
              <a:t>기능</a:t>
            </a:r>
          </a:p>
          <a:p>
            <a:pPr lvl="0" algn="l">
              <a:lnSpc>
                <a:spcPct val="120350"/>
              </a:lnSpc>
            </a:pPr>
            <a:r>
              <a:rPr lang="ko-KR" sz="2300" b="0" i="0" u="none" strike="noStrike" dirty="0">
                <a:solidFill>
                  <a:srgbClr val="000000"/>
                </a:solidFill>
                <a:ea typeface="LINE Seed Sans KR Regular"/>
              </a:rPr>
              <a:t>예매</a:t>
            </a:r>
            <a:r>
              <a:rPr lang="en-US" sz="23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LINE Seed Sans KR Regular"/>
              </a:rPr>
              <a:t>조회</a:t>
            </a:r>
            <a:r>
              <a:rPr lang="en-US" sz="2300" b="0" i="0" u="none" strike="noStrike" dirty="0">
                <a:solidFill>
                  <a:srgbClr val="000000"/>
                </a:solidFill>
                <a:latin typeface="LINE Seed Sans KR Regular"/>
              </a:rPr>
              <a:t>/</a:t>
            </a:r>
            <a:r>
              <a:rPr lang="ko-KR" sz="2300" b="0" i="0" u="none" strike="noStrike" dirty="0">
                <a:solidFill>
                  <a:srgbClr val="000000"/>
                </a:solidFill>
                <a:ea typeface="LINE Seed Sans KR Regular"/>
              </a:rPr>
              <a:t>변경</a:t>
            </a:r>
            <a:r>
              <a:rPr lang="en-US" sz="2300" b="0" i="0" u="none" strike="noStrike" dirty="0">
                <a:solidFill>
                  <a:srgbClr val="000000"/>
                </a:solidFill>
                <a:latin typeface="LINE Seed Sans KR Regular"/>
              </a:rPr>
              <a:t>/</a:t>
            </a:r>
            <a:r>
              <a:rPr lang="ko-KR" sz="2300" b="0" i="0" u="none" strike="noStrike" dirty="0">
                <a:solidFill>
                  <a:srgbClr val="000000"/>
                </a:solidFill>
                <a:ea typeface="LINE Seed Sans KR Regular"/>
              </a:rPr>
              <a:t>삭제</a:t>
            </a:r>
          </a:p>
          <a:p>
            <a:pPr lvl="0" algn="l">
              <a:lnSpc>
                <a:spcPct val="120350"/>
              </a:lnSpc>
            </a:pPr>
            <a:r>
              <a:rPr lang="ko-KR" sz="2300" b="0" i="0" u="none" strike="noStrike" dirty="0">
                <a:solidFill>
                  <a:srgbClr val="000000"/>
                </a:solidFill>
                <a:ea typeface="LINE Seed Sans KR Regular"/>
              </a:rPr>
              <a:t>예매</a:t>
            </a:r>
            <a:r>
              <a:rPr lang="en-US" sz="23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LINE Seed Sans KR Regular"/>
              </a:rPr>
              <a:t>시간표</a:t>
            </a:r>
            <a:r>
              <a:rPr lang="en-US" sz="23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LINE Seed Sans KR Regular"/>
              </a:rPr>
              <a:t>조회</a:t>
            </a:r>
          </a:p>
          <a:p>
            <a:pPr lvl="0" algn="l">
              <a:lnSpc>
                <a:spcPct val="120350"/>
              </a:lnSpc>
            </a:pPr>
            <a:endParaRPr lang="ko-KR" sz="2300" b="0" i="0" u="none" strike="noStrike" dirty="0">
              <a:solidFill>
                <a:srgbClr val="000000"/>
              </a:solidFill>
              <a:ea typeface="LINE Seed Sans KR Regula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048000" y="6934200"/>
            <a:ext cx="3479800" cy="1257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35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LINE Seed Sans KR Regular"/>
              </a:rPr>
              <a:t>정기권</a:t>
            </a:r>
            <a:r>
              <a:rPr lang="en-US" sz="2300" b="0" i="0" u="none" strike="noStrike">
                <a:solidFill>
                  <a:srgbClr val="000000"/>
                </a:solidFill>
                <a:latin typeface="LINE Seed Sans KR Regular"/>
              </a:rPr>
              <a:t> / </a:t>
            </a:r>
            <a:r>
              <a:rPr lang="ko-KR" sz="2300" b="0" i="0" u="none" strike="noStrike">
                <a:solidFill>
                  <a:srgbClr val="000000"/>
                </a:solidFill>
                <a:ea typeface="LINE Seed Sans KR Regular"/>
              </a:rPr>
              <a:t>프리패스</a:t>
            </a:r>
            <a:r>
              <a:rPr lang="en-US" sz="23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LINE Seed Sans KR Regular"/>
              </a:rPr>
              <a:t>구매</a:t>
            </a:r>
            <a:r>
              <a:rPr lang="en-US" sz="23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LINE Seed Sans KR Regular"/>
              </a:rPr>
              <a:t>및</a:t>
            </a:r>
            <a:r>
              <a:rPr lang="en-US" sz="2300" b="0" i="0" u="none" strike="noStrike">
                <a:solidFill>
                  <a:srgbClr val="000000"/>
                </a:solidFill>
                <a:latin typeface="LINE Seed Sans KR Regular"/>
              </a:rPr>
              <a:t> </a:t>
            </a:r>
          </a:p>
          <a:p>
            <a:pPr lvl="0" algn="l">
              <a:lnSpc>
                <a:spcPct val="12035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LINE Seed Sans KR Regular"/>
              </a:rPr>
              <a:t>결제</a:t>
            </a:r>
          </a:p>
          <a:p>
            <a:pPr lvl="0" algn="l">
              <a:lnSpc>
                <a:spcPct val="12035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LINE Seed Sans KR Regular"/>
              </a:rPr>
              <a:t>예매</a:t>
            </a:r>
            <a:r>
              <a:rPr lang="en-US" sz="23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LINE Seed Sans KR Regular"/>
              </a:rPr>
              <a:t>결제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581900" y="6934200"/>
            <a:ext cx="3479800" cy="167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35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LINE Seed Sans KR Regular"/>
              </a:rPr>
              <a:t>자주</a:t>
            </a:r>
            <a:r>
              <a:rPr lang="en-US" sz="23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LINE Seed Sans KR Regular"/>
              </a:rPr>
              <a:t>묻는</a:t>
            </a:r>
            <a:r>
              <a:rPr lang="en-US" sz="23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LINE Seed Sans KR Regular"/>
              </a:rPr>
              <a:t>질문</a:t>
            </a:r>
          </a:p>
          <a:p>
            <a:pPr lvl="0" algn="l">
              <a:lnSpc>
                <a:spcPct val="12035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LINE Seed Sans KR Regular"/>
              </a:rPr>
              <a:t>자유게시판</a:t>
            </a:r>
          </a:p>
          <a:p>
            <a:pPr lvl="0" algn="l">
              <a:lnSpc>
                <a:spcPct val="12035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LINE Seed Sans KR Regular"/>
              </a:rPr>
              <a:t>유실물</a:t>
            </a:r>
            <a:r>
              <a:rPr lang="en-US" sz="23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LINE Seed Sans KR Regular"/>
              </a:rPr>
              <a:t>센터</a:t>
            </a:r>
          </a:p>
          <a:p>
            <a:pPr lvl="0" algn="l">
              <a:lnSpc>
                <a:spcPct val="120350"/>
              </a:lnSpc>
            </a:pPr>
            <a:endParaRPr lang="ko-KR" sz="2300" b="0" i="0" u="none" strike="noStrike">
              <a:solidFill>
                <a:srgbClr val="000000"/>
              </a:solidFill>
              <a:ea typeface="LINE Seed Sans KR Regula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065000" y="3657600"/>
            <a:ext cx="34798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0350"/>
              </a:lnSpc>
            </a:pPr>
            <a:r>
              <a:rPr lang="ko-KR" sz="2300" b="0" i="0" u="none" strike="noStrike" dirty="0">
                <a:solidFill>
                  <a:srgbClr val="000000"/>
                </a:solidFill>
                <a:ea typeface="LINE Seed Sans KR Regular"/>
              </a:rPr>
              <a:t>예매</a:t>
            </a:r>
            <a:r>
              <a:rPr lang="en-US" sz="23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altLang="en-US" sz="2300" dirty="0" err="1">
                <a:solidFill>
                  <a:srgbClr val="000000"/>
                </a:solidFill>
                <a:latin typeface="LINE Seed Sans KR Regular"/>
                <a:ea typeface="LINE Seed Sans KR Regular"/>
              </a:rPr>
              <a:t>출도착지</a:t>
            </a:r>
            <a:r>
              <a:rPr lang="ko-KR" altLang="en-US" sz="2300" dirty="0">
                <a:solidFill>
                  <a:srgbClr val="000000"/>
                </a:solidFill>
                <a:latin typeface="LINE Seed Sans KR Regular"/>
                <a:ea typeface="LINE Seed Sans KR Regular"/>
              </a:rPr>
              <a:t> 조회</a:t>
            </a:r>
            <a:br>
              <a:rPr lang="en-US" altLang="ko-KR" sz="2300" dirty="0">
                <a:solidFill>
                  <a:srgbClr val="000000"/>
                </a:solidFill>
                <a:latin typeface="LINE Seed Sans KR Regular"/>
                <a:ea typeface="LINE Seed Sans KR Regular"/>
              </a:rPr>
            </a:br>
            <a:r>
              <a:rPr lang="ko-KR" altLang="en-US" sz="2300" dirty="0">
                <a:solidFill>
                  <a:srgbClr val="000000"/>
                </a:solidFill>
                <a:latin typeface="LINE Seed Sans KR Regular"/>
                <a:ea typeface="LINE Seed Sans KR Regular"/>
              </a:rPr>
              <a:t>예매 배차선택</a:t>
            </a:r>
            <a:endParaRPr lang="ko-KR" sz="2300" b="0" i="0" u="none" strike="noStrike" dirty="0">
              <a:solidFill>
                <a:srgbClr val="000000"/>
              </a:solidFill>
              <a:ea typeface="LINE Seed Sans KR Regular"/>
            </a:endParaRPr>
          </a:p>
          <a:p>
            <a:pPr lvl="0" algn="l">
              <a:lnSpc>
                <a:spcPct val="120350"/>
              </a:lnSpc>
            </a:pPr>
            <a:endParaRPr lang="ko-KR" sz="2300" b="0" i="0" u="none" strike="noStrike" dirty="0">
              <a:solidFill>
                <a:srgbClr val="000000"/>
              </a:solidFill>
              <a:ea typeface="LINE Seed Sans KR Regula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7112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-990600"/>
            <a:ext cx="16954500" cy="9258300"/>
          </a:xfrm>
          <a:prstGeom prst="rect">
            <a:avLst/>
          </a:prstGeom>
          <a:effectLst>
            <a:outerShdw blurRad="746870" dist="142427" dir="5400000">
              <a:srgbClr val="A7A7A7">
                <a:alpha val="60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3378200" y="3162300"/>
            <a:ext cx="115316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9000" b="0" i="0" u="none" strike="noStrike" spc="600">
                <a:solidFill>
                  <a:srgbClr val="FFFFFF"/>
                </a:solidFill>
                <a:latin typeface="LINE Seed Sans KR Bold"/>
              </a:rPr>
              <a:t>KOBUS </a:t>
            </a:r>
            <a:r>
              <a:rPr lang="ko-KR" sz="9000" b="0" i="0" u="none" strike="noStrike" spc="600">
                <a:solidFill>
                  <a:srgbClr val="FFFFFF"/>
                </a:solidFill>
                <a:ea typeface="LINE Seed Sans KR Bold"/>
              </a:rPr>
              <a:t>요구분석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26400" y="1003300"/>
            <a:ext cx="2235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7200" b="0" i="0" u="none" strike="noStrike" spc="500">
                <a:solidFill>
                  <a:srgbClr val="A2CAFF">
                    <a:alpha val="34902"/>
                  </a:srgbClr>
                </a:solidFill>
                <a:latin typeface="LINE Seed Sans KR Bold"/>
              </a:rPr>
              <a:t>02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7112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-711200"/>
            <a:ext cx="16954500" cy="2844800"/>
          </a:xfrm>
          <a:prstGeom prst="rect">
            <a:avLst/>
          </a:prstGeom>
          <a:effectLst>
            <a:outerShdw blurRad="302921" dist="109538" dir="5400000">
              <a:srgbClr val="A7A7A7">
                <a:alpha val="70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1016000" y="292100"/>
            <a:ext cx="1206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1800" b="0" i="0" u="none" strike="noStrike" spc="200">
                <a:solidFill>
                  <a:srgbClr val="95C3FF"/>
                </a:solidFill>
                <a:latin typeface="LINE Seed Sans KR Bold"/>
              </a:rPr>
              <a:t>NO.03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43000" y="5664200"/>
            <a:ext cx="47244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889500" y="2825750"/>
            <a:ext cx="107315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9479"/>
              </a:lnSpc>
            </a:pPr>
            <a:r>
              <a:rPr lang="ko-KR" b="0" i="0" u="none" strike="noStrike" dirty="0" err="1">
                <a:solidFill>
                  <a:srgbClr val="000000"/>
                </a:solidFill>
                <a:ea typeface="Pretendard Regular"/>
              </a:rPr>
              <a:t>메인페이지에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 err="1">
                <a:solidFill>
                  <a:srgbClr val="000000"/>
                </a:solidFill>
                <a:ea typeface="Pretendard Regular"/>
              </a:rPr>
              <a:t>빠른예매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기능을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구현해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출발지와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도착지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날짜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등급을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선택하면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바로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배치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조회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페이지로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넘어가야한다</a:t>
            </a:r>
            <a:b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</a:b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예매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확인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버튼을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 err="1">
                <a:solidFill>
                  <a:srgbClr val="000000"/>
                </a:solidFill>
                <a:ea typeface="Pretendard Regular"/>
              </a:rPr>
              <a:t>메인페이지에서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가장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최근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예매내역을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확인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할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있다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3800" y="2857500"/>
            <a:ext cx="2082800" cy="609600"/>
          </a:xfrm>
          <a:prstGeom prst="rect">
            <a:avLst/>
          </a:prstGeom>
          <a:effectLst>
            <a:outerShdw blurRad="18508" dist="18759" dir="2700000">
              <a:srgbClr val="000000">
                <a:alpha val="16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2603500" y="2978150"/>
            <a:ext cx="1803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2100" b="0" i="0" u="none" strike="noStrike" spc="-100" dirty="0" err="1">
                <a:solidFill>
                  <a:srgbClr val="FFFFFF"/>
                </a:solidFill>
                <a:ea typeface="Pretendard SemiBold"/>
              </a:rPr>
              <a:t>메인페이지</a:t>
            </a:r>
            <a:endParaRPr lang="ko-KR" sz="2100" b="0" i="0" u="none" strike="noStrike" spc="-100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889500" y="7797800"/>
            <a:ext cx="89281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9479"/>
              </a:lnSpc>
            </a:pP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회원은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정기권과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프리패스를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별도로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구매할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있으며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승차권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결제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시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구매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옵션으로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사용할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있다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29479"/>
              </a:lnSpc>
            </a:pP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정기권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프리패스도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구매조회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취소가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가능하다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3800" y="7829550"/>
            <a:ext cx="2082800" cy="609600"/>
          </a:xfrm>
          <a:prstGeom prst="rect">
            <a:avLst/>
          </a:prstGeom>
          <a:effectLst>
            <a:outerShdw blurRad="18508" dist="18759" dir="2700000">
              <a:srgbClr val="000000">
                <a:alpha val="16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2603500" y="7950200"/>
            <a:ext cx="1803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2100" b="0" i="0" u="none" strike="noStrike" spc="-100" dirty="0">
                <a:solidFill>
                  <a:srgbClr val="FFFFFF"/>
                </a:solidFill>
                <a:ea typeface="Pretendard SemiBold"/>
              </a:rPr>
              <a:t>정기권</a:t>
            </a:r>
            <a:r>
              <a:rPr lang="en-US" sz="2100" b="0" i="0" u="none" strike="noStrike" spc="-100" dirty="0">
                <a:solidFill>
                  <a:srgbClr val="FFFFFF"/>
                </a:solidFill>
                <a:latin typeface="Pretendard SemiBold"/>
              </a:rPr>
              <a:t>/</a:t>
            </a:r>
            <a:r>
              <a:rPr lang="ko-KR" sz="2100" b="0" i="0" u="none" strike="noStrike" spc="-100" dirty="0">
                <a:solidFill>
                  <a:srgbClr val="FFFFFF"/>
                </a:solidFill>
                <a:ea typeface="Pretendard SemiBold"/>
              </a:rPr>
              <a:t>프리패스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889500" y="4068763"/>
            <a:ext cx="96012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9479"/>
              </a:lnSpc>
            </a:pP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회원가입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로그인을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통해서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예매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조회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승차권을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예매할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있다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  <a:b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</a:b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로그인이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완료된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사용자만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예매를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진행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할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있다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3800" y="4100513"/>
            <a:ext cx="2082800" cy="609600"/>
          </a:xfrm>
          <a:prstGeom prst="rect">
            <a:avLst/>
          </a:prstGeom>
          <a:effectLst>
            <a:outerShdw blurRad="18508" dist="18759" dir="2700000">
              <a:srgbClr val="000000">
                <a:alpha val="16000"/>
              </a:srgbClr>
            </a:outerShdw>
          </a:effectLst>
        </p:spPr>
      </p:pic>
      <p:sp>
        <p:nvSpPr>
          <p:cNvPr id="15" name="TextBox 15"/>
          <p:cNvSpPr txBox="1"/>
          <p:nvPr/>
        </p:nvSpPr>
        <p:spPr>
          <a:xfrm>
            <a:off x="2603500" y="4221163"/>
            <a:ext cx="1803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2100" b="0" i="0" u="none" strike="noStrike" spc="-100" dirty="0">
                <a:solidFill>
                  <a:srgbClr val="FFFFFF"/>
                </a:solidFill>
                <a:ea typeface="Pretendard SemiBold"/>
              </a:rPr>
              <a:t>회원가입</a:t>
            </a:r>
            <a:r>
              <a:rPr lang="en-US" sz="2100" b="0" i="0" u="none" strike="noStrike" spc="-100" dirty="0">
                <a:solidFill>
                  <a:srgbClr val="FFFFFF"/>
                </a:solidFill>
                <a:latin typeface="Pretendard SemiBold"/>
              </a:rPr>
              <a:t>/</a:t>
            </a:r>
            <a:r>
              <a:rPr lang="ko-KR" sz="2100" b="0" i="0" u="none" strike="noStrike" spc="-100" dirty="0">
                <a:solidFill>
                  <a:srgbClr val="FFFFFF"/>
                </a:solidFill>
                <a:ea typeface="Pretendard SemiBold"/>
              </a:rPr>
              <a:t>로그인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889500" y="5495131"/>
            <a:ext cx="104775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9479"/>
              </a:lnSpc>
            </a:pP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출발지와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도착지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날짜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등급을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운영중인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버스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스케줄을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확인하여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원하는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배차의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승차권을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예매할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있다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3800" y="5335588"/>
            <a:ext cx="2082800" cy="609600"/>
          </a:xfrm>
          <a:prstGeom prst="rect">
            <a:avLst/>
          </a:prstGeom>
          <a:effectLst>
            <a:outerShdw blurRad="18508" dist="18759" dir="2700000">
              <a:srgbClr val="000000">
                <a:alpha val="16000"/>
              </a:srgbClr>
            </a:outerShdw>
          </a:effectLst>
        </p:spPr>
      </p:pic>
      <p:sp>
        <p:nvSpPr>
          <p:cNvPr id="18" name="TextBox 18"/>
          <p:cNvSpPr txBox="1"/>
          <p:nvPr/>
        </p:nvSpPr>
        <p:spPr>
          <a:xfrm>
            <a:off x="2603500" y="5456238"/>
            <a:ext cx="1803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2100" b="0" i="0" u="none" strike="noStrike" spc="-100" dirty="0">
                <a:solidFill>
                  <a:srgbClr val="FFFFFF"/>
                </a:solidFill>
                <a:ea typeface="Pretendard SemiBold"/>
              </a:rPr>
              <a:t>예매하기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889500" y="6738144"/>
            <a:ext cx="97028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9479"/>
              </a:lnSpc>
            </a:pP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승차권을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선택한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일반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카드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결제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/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정기권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/ 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프리패스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/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카카오페이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/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네이버페이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간편결제가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가능하다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3800" y="6586539"/>
            <a:ext cx="2082800" cy="609600"/>
          </a:xfrm>
          <a:prstGeom prst="rect">
            <a:avLst/>
          </a:prstGeom>
          <a:effectLst>
            <a:outerShdw blurRad="18508" dist="18759" dir="2700000">
              <a:srgbClr val="000000">
                <a:alpha val="16000"/>
              </a:srgbClr>
            </a:outerShdw>
          </a:effectLst>
        </p:spPr>
      </p:pic>
      <p:sp>
        <p:nvSpPr>
          <p:cNvPr id="21" name="TextBox 21"/>
          <p:cNvSpPr txBox="1"/>
          <p:nvPr/>
        </p:nvSpPr>
        <p:spPr>
          <a:xfrm>
            <a:off x="2603500" y="6707189"/>
            <a:ext cx="1803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2100" b="0" i="0" u="none" strike="noStrike" spc="-100" dirty="0">
                <a:solidFill>
                  <a:srgbClr val="FFFFFF"/>
                </a:solidFill>
                <a:ea typeface="Pretendard SemiBold"/>
              </a:rPr>
              <a:t>결제하기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911600" y="571500"/>
            <a:ext cx="104648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400" b="0" i="0" u="none" strike="noStrike" spc="400">
                <a:solidFill>
                  <a:srgbClr val="FFFFFF"/>
                </a:solidFill>
                <a:latin typeface="LINE Seed Sans KR Bold"/>
              </a:rPr>
              <a:t>KOBUS </a:t>
            </a:r>
            <a:r>
              <a:rPr lang="ko-KR" sz="6400" b="0" i="0" u="none" strike="noStrike" spc="400">
                <a:solidFill>
                  <a:srgbClr val="FFFFFF"/>
                </a:solidFill>
                <a:ea typeface="LINE Seed Sans KR Bold"/>
              </a:rPr>
              <a:t>요구분석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7112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-711200"/>
            <a:ext cx="16954500" cy="2844800"/>
          </a:xfrm>
          <a:prstGeom prst="rect">
            <a:avLst/>
          </a:prstGeom>
          <a:effectLst>
            <a:outerShdw blurRad="302921" dist="109538" dir="5400000">
              <a:srgbClr val="A7A7A7">
                <a:alpha val="70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1016000" y="292100"/>
            <a:ext cx="1206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1800" b="0" i="0" u="none" strike="noStrike" spc="200">
                <a:solidFill>
                  <a:srgbClr val="95C3FF"/>
                </a:solidFill>
                <a:latin typeface="LINE Seed Sans KR Bold"/>
              </a:rPr>
              <a:t>NO.03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24100" y="5384800"/>
            <a:ext cx="28575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156200" y="3651250"/>
            <a:ext cx="96012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9479"/>
              </a:lnSpc>
            </a:pP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사용자는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본인이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결제한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승차권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목록을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조회할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있으며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예매를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변경하고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취소할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있다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0500" y="3505200"/>
            <a:ext cx="2082800" cy="609600"/>
          </a:xfrm>
          <a:prstGeom prst="rect">
            <a:avLst/>
          </a:prstGeom>
          <a:effectLst>
            <a:outerShdw blurRad="18508" dist="18759" dir="2700000">
              <a:srgbClr val="000000">
                <a:alpha val="16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2876550" y="3657600"/>
            <a:ext cx="1790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1700" b="0" i="0" u="none" strike="noStrike" dirty="0">
                <a:solidFill>
                  <a:srgbClr val="FFFFFF"/>
                </a:solidFill>
                <a:ea typeface="Pretendard SemiBold"/>
              </a:rPr>
              <a:t>예매</a:t>
            </a:r>
            <a:r>
              <a:rPr lang="en-US" sz="1700" b="0" i="0" u="none" strike="noStrike" dirty="0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1700" b="0" i="0" u="none" strike="noStrike" dirty="0">
                <a:solidFill>
                  <a:srgbClr val="FFFFFF"/>
                </a:solidFill>
                <a:ea typeface="Pretendard SemiBold"/>
              </a:rPr>
              <a:t>조회</a:t>
            </a:r>
            <a:r>
              <a:rPr lang="en-US" sz="1700" b="0" i="0" u="none" strike="noStrike" dirty="0">
                <a:solidFill>
                  <a:srgbClr val="FFFFFF"/>
                </a:solidFill>
                <a:latin typeface="Pretendard SemiBold"/>
              </a:rPr>
              <a:t>/</a:t>
            </a:r>
            <a:r>
              <a:rPr lang="ko-KR" sz="1700" b="0" i="0" u="none" strike="noStrike" dirty="0">
                <a:solidFill>
                  <a:srgbClr val="FFFFFF"/>
                </a:solidFill>
                <a:ea typeface="Pretendard SemiBold"/>
              </a:rPr>
              <a:t>변경</a:t>
            </a:r>
            <a:r>
              <a:rPr lang="en-US" sz="1700" b="0" i="0" u="none" strike="noStrike" dirty="0">
                <a:solidFill>
                  <a:srgbClr val="FFFFFF"/>
                </a:solidFill>
                <a:latin typeface="Pretendard SemiBold"/>
              </a:rPr>
              <a:t>/</a:t>
            </a:r>
            <a:r>
              <a:rPr lang="ko-KR" sz="1700" b="0" i="0" u="none" strike="noStrike" dirty="0">
                <a:solidFill>
                  <a:srgbClr val="FFFFFF"/>
                </a:solidFill>
                <a:ea typeface="Pretendard SemiBold"/>
              </a:rPr>
              <a:t>취소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56200" y="4991100"/>
            <a:ext cx="96012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9479"/>
              </a:lnSpc>
            </a:pP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사용자는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마이페이지에서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본인이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구매한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프리패스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정기권을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확인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할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있으며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회원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정보를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수정할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있다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0500" y="5003800"/>
            <a:ext cx="2082800" cy="609600"/>
          </a:xfrm>
          <a:prstGeom prst="rect">
            <a:avLst/>
          </a:prstGeom>
          <a:effectLst>
            <a:outerShdw blurRad="18508" dist="18759" dir="2700000">
              <a:srgbClr val="000000">
                <a:alpha val="16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2870200" y="5124450"/>
            <a:ext cx="1803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2100" b="0" i="0" u="none" strike="noStrike" spc="-100">
                <a:solidFill>
                  <a:srgbClr val="FFFFFF"/>
                </a:solidFill>
                <a:ea typeface="Pretendard SemiBold"/>
              </a:rPr>
              <a:t>마이페이지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56200" y="6661150"/>
            <a:ext cx="104775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9479"/>
              </a:lnSpc>
            </a:pP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사용자는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 err="1">
                <a:solidFill>
                  <a:srgbClr val="000000"/>
                </a:solidFill>
                <a:ea typeface="Pretendard Regular"/>
              </a:rPr>
              <a:t>자주묻는질문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게시판에서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서비스에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정보를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확인할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있으며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자유게시판에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글과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댓글을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작성할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있다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5100" y="6705600"/>
            <a:ext cx="2082800" cy="609600"/>
          </a:xfrm>
          <a:prstGeom prst="rect">
            <a:avLst/>
          </a:prstGeom>
          <a:effectLst>
            <a:outerShdw blurRad="18508" dist="18759" dir="2700000">
              <a:srgbClr val="000000">
                <a:alpha val="16000"/>
              </a:srgbClr>
            </a:outerShdw>
          </a:effectLst>
        </p:spPr>
      </p:pic>
      <p:sp>
        <p:nvSpPr>
          <p:cNvPr id="15" name="TextBox 15"/>
          <p:cNvSpPr txBox="1"/>
          <p:nvPr/>
        </p:nvSpPr>
        <p:spPr>
          <a:xfrm>
            <a:off x="2844800" y="6826250"/>
            <a:ext cx="1803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2100" b="0" i="0" u="none" strike="noStrike" spc="-100" dirty="0">
                <a:solidFill>
                  <a:srgbClr val="FFFFFF"/>
                </a:solidFill>
                <a:ea typeface="Pretendard SemiBold"/>
              </a:rPr>
              <a:t>게시판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11600" y="571500"/>
            <a:ext cx="104648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400" b="0" i="0" u="none" strike="noStrike" spc="400">
                <a:solidFill>
                  <a:srgbClr val="FFFFFF"/>
                </a:solidFill>
                <a:latin typeface="LINE Seed Sans KR Bold"/>
              </a:rPr>
              <a:t>KOBUS </a:t>
            </a:r>
            <a:r>
              <a:rPr lang="ko-KR" sz="6400" b="0" i="0" u="none" strike="noStrike" spc="400">
                <a:solidFill>
                  <a:srgbClr val="FFFFFF"/>
                </a:solidFill>
                <a:ea typeface="LINE Seed Sans KR Bold"/>
              </a:rPr>
              <a:t>요구분석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1281</Words>
  <Application>Microsoft Office PowerPoint</Application>
  <PresentationFormat>사용자 지정</PresentationFormat>
  <Paragraphs>407</Paragraphs>
  <Slides>39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0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SeungHo Choi</cp:lastModifiedBy>
  <cp:revision>90</cp:revision>
  <dcterms:created xsi:type="dcterms:W3CDTF">2006-08-16T00:00:00Z</dcterms:created>
  <dcterms:modified xsi:type="dcterms:W3CDTF">2025-06-27T02:36:18Z</dcterms:modified>
</cp:coreProperties>
</file>